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72"/>
  </p:notesMasterIdLst>
  <p:sldIdLst>
    <p:sldId id="256" r:id="rId3"/>
    <p:sldId id="905" r:id="rId4"/>
    <p:sldId id="907" r:id="rId5"/>
    <p:sldId id="901" r:id="rId6"/>
    <p:sldId id="899" r:id="rId7"/>
    <p:sldId id="900" r:id="rId8"/>
    <p:sldId id="893" r:id="rId9"/>
    <p:sldId id="740" r:id="rId10"/>
    <p:sldId id="923" r:id="rId11"/>
    <p:sldId id="886" r:id="rId12"/>
    <p:sldId id="951" r:id="rId13"/>
    <p:sldId id="937" r:id="rId14"/>
    <p:sldId id="938" r:id="rId15"/>
    <p:sldId id="924" r:id="rId16"/>
    <p:sldId id="952" r:id="rId17"/>
    <p:sldId id="918" r:id="rId18"/>
    <p:sldId id="953" r:id="rId19"/>
    <p:sldId id="920" r:id="rId20"/>
    <p:sldId id="919" r:id="rId21"/>
    <p:sldId id="945" r:id="rId22"/>
    <p:sldId id="929" r:id="rId23"/>
    <p:sldId id="935" r:id="rId24"/>
    <p:sldId id="940" r:id="rId25"/>
    <p:sldId id="891" r:id="rId26"/>
    <p:sldId id="931" r:id="rId27"/>
    <p:sldId id="932" r:id="rId28"/>
    <p:sldId id="921" r:id="rId29"/>
    <p:sldId id="933" r:id="rId30"/>
    <p:sldId id="766" r:id="rId31"/>
    <p:sldId id="955" r:id="rId32"/>
    <p:sldId id="946" r:id="rId33"/>
    <p:sldId id="947" r:id="rId34"/>
    <p:sldId id="957" r:id="rId35"/>
    <p:sldId id="958" r:id="rId36"/>
    <p:sldId id="956" r:id="rId37"/>
    <p:sldId id="959" r:id="rId38"/>
    <p:sldId id="960" r:id="rId39"/>
    <p:sldId id="885" r:id="rId40"/>
    <p:sldId id="949" r:id="rId41"/>
    <p:sldId id="950" r:id="rId42"/>
    <p:sldId id="948" r:id="rId43"/>
    <p:sldId id="954" r:id="rId44"/>
    <p:sldId id="922" r:id="rId45"/>
    <p:sldId id="925" r:id="rId46"/>
    <p:sldId id="942" r:id="rId47"/>
    <p:sldId id="902" r:id="rId48"/>
    <p:sldId id="257" r:id="rId49"/>
    <p:sldId id="896" r:id="rId50"/>
    <p:sldId id="908" r:id="rId51"/>
    <p:sldId id="915" r:id="rId52"/>
    <p:sldId id="889" r:id="rId53"/>
    <p:sldId id="895" r:id="rId54"/>
    <p:sldId id="890" r:id="rId55"/>
    <p:sldId id="941" r:id="rId56"/>
    <p:sldId id="903" r:id="rId57"/>
    <p:sldId id="737" r:id="rId58"/>
    <p:sldId id="868" r:id="rId59"/>
    <p:sldId id="898" r:id="rId60"/>
    <p:sldId id="748" r:id="rId61"/>
    <p:sldId id="904" r:id="rId62"/>
    <p:sldId id="912" r:id="rId63"/>
    <p:sldId id="867" r:id="rId64"/>
    <p:sldId id="338" r:id="rId65"/>
    <p:sldId id="909" r:id="rId66"/>
    <p:sldId id="939" r:id="rId67"/>
    <p:sldId id="884" r:id="rId68"/>
    <p:sldId id="672" r:id="rId69"/>
    <p:sldId id="723" r:id="rId70"/>
    <p:sldId id="434" r:id="rId7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9900"/>
    <a:srgbClr val="BFBFBF"/>
    <a:srgbClr val="F932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p:restoredTop sz="87367"/>
  </p:normalViewPr>
  <p:slideViewPr>
    <p:cSldViewPr snapToGrid="0" snapToObjects="1">
      <p:cViewPr varScale="1">
        <p:scale>
          <a:sx n="123" d="100"/>
          <a:sy n="123" d="100"/>
        </p:scale>
        <p:origin x="200" y="3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355364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24</a:t>
            </a:fld>
            <a:endParaRPr lang="en-US"/>
          </a:p>
        </p:txBody>
      </p:sp>
    </p:spTree>
    <p:extLst>
      <p:ext uri="{BB962C8B-B14F-4D97-AF65-F5344CB8AC3E}">
        <p14:creationId xmlns:p14="http://schemas.microsoft.com/office/powerpoint/2010/main" val="4232261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25</a:t>
            </a:fld>
            <a:endParaRPr lang="en-US"/>
          </a:p>
        </p:txBody>
      </p:sp>
    </p:spTree>
    <p:extLst>
      <p:ext uri="{BB962C8B-B14F-4D97-AF65-F5344CB8AC3E}">
        <p14:creationId xmlns:p14="http://schemas.microsoft.com/office/powerpoint/2010/main" val="1711497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26</a:t>
            </a:fld>
            <a:endParaRPr lang="en-US"/>
          </a:p>
        </p:txBody>
      </p:sp>
    </p:spTree>
    <p:extLst>
      <p:ext uri="{BB962C8B-B14F-4D97-AF65-F5344CB8AC3E}">
        <p14:creationId xmlns:p14="http://schemas.microsoft.com/office/powerpoint/2010/main" val="1216429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27</a:t>
            </a:fld>
            <a:endParaRPr lang="en-US"/>
          </a:p>
        </p:txBody>
      </p:sp>
    </p:spTree>
    <p:extLst>
      <p:ext uri="{BB962C8B-B14F-4D97-AF65-F5344CB8AC3E}">
        <p14:creationId xmlns:p14="http://schemas.microsoft.com/office/powerpoint/2010/main" val="2953068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28</a:t>
            </a:fld>
            <a:endParaRPr lang="en-US"/>
          </a:p>
        </p:txBody>
      </p:sp>
    </p:spTree>
    <p:extLst>
      <p:ext uri="{BB962C8B-B14F-4D97-AF65-F5344CB8AC3E}">
        <p14:creationId xmlns:p14="http://schemas.microsoft.com/office/powerpoint/2010/main" val="3083195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D094B-F0DC-0D47-9ADD-8EE21A897694}" type="slidenum">
              <a:rPr lang="en-US" smtClean="0"/>
              <a:pPr/>
              <a:t>29</a:t>
            </a:fld>
            <a:endParaRPr lang="en-US"/>
          </a:p>
        </p:txBody>
      </p:sp>
    </p:spTree>
    <p:extLst>
      <p:ext uri="{BB962C8B-B14F-4D97-AF65-F5344CB8AC3E}">
        <p14:creationId xmlns:p14="http://schemas.microsoft.com/office/powerpoint/2010/main" val="2126772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D094B-F0DC-0D47-9ADD-8EE21A897694}" type="slidenum">
              <a:rPr lang="en-US" smtClean="0"/>
              <a:pPr/>
              <a:t>30</a:t>
            </a:fld>
            <a:endParaRPr lang="en-US"/>
          </a:p>
        </p:txBody>
      </p:sp>
    </p:spTree>
    <p:extLst>
      <p:ext uri="{BB962C8B-B14F-4D97-AF65-F5344CB8AC3E}">
        <p14:creationId xmlns:p14="http://schemas.microsoft.com/office/powerpoint/2010/main" val="3337247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D094B-F0DC-0D47-9ADD-8EE21A897694}" type="slidenum">
              <a:rPr lang="en-US" smtClean="0"/>
              <a:pPr/>
              <a:t>31</a:t>
            </a:fld>
            <a:endParaRPr lang="en-US"/>
          </a:p>
        </p:txBody>
      </p:sp>
    </p:spTree>
    <p:extLst>
      <p:ext uri="{BB962C8B-B14F-4D97-AF65-F5344CB8AC3E}">
        <p14:creationId xmlns:p14="http://schemas.microsoft.com/office/powerpoint/2010/main" val="596180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35</a:t>
            </a:fld>
            <a:endParaRPr lang="en-US"/>
          </a:p>
        </p:txBody>
      </p:sp>
    </p:spTree>
    <p:extLst>
      <p:ext uri="{BB962C8B-B14F-4D97-AF65-F5344CB8AC3E}">
        <p14:creationId xmlns:p14="http://schemas.microsoft.com/office/powerpoint/2010/main" val="897374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36</a:t>
            </a:fld>
            <a:endParaRPr lang="en-US"/>
          </a:p>
        </p:txBody>
      </p:sp>
    </p:spTree>
    <p:extLst>
      <p:ext uri="{BB962C8B-B14F-4D97-AF65-F5344CB8AC3E}">
        <p14:creationId xmlns:p14="http://schemas.microsoft.com/office/powerpoint/2010/main" val="431039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3</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37</a:t>
            </a:fld>
            <a:endParaRPr lang="en-US"/>
          </a:p>
        </p:txBody>
      </p:sp>
    </p:spTree>
    <p:extLst>
      <p:ext uri="{BB962C8B-B14F-4D97-AF65-F5344CB8AC3E}">
        <p14:creationId xmlns:p14="http://schemas.microsoft.com/office/powerpoint/2010/main" val="1524097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43</a:t>
            </a:fld>
            <a:endParaRPr lang="en-US"/>
          </a:p>
        </p:txBody>
      </p:sp>
    </p:spTree>
    <p:extLst>
      <p:ext uri="{BB962C8B-B14F-4D97-AF65-F5344CB8AC3E}">
        <p14:creationId xmlns:p14="http://schemas.microsoft.com/office/powerpoint/2010/main" val="3739087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47</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Ruditapes</a:t>
            </a:r>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48</a:t>
            </a:fld>
            <a:endParaRPr lang="en-US"/>
          </a:p>
        </p:txBody>
      </p:sp>
    </p:spTree>
    <p:extLst>
      <p:ext uri="{BB962C8B-B14F-4D97-AF65-F5344CB8AC3E}">
        <p14:creationId xmlns:p14="http://schemas.microsoft.com/office/powerpoint/2010/main" val="112953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50</a:t>
            </a:fld>
            <a:endParaRPr lang="en-US"/>
          </a:p>
        </p:txBody>
      </p:sp>
    </p:spTree>
    <p:extLst>
      <p:ext uri="{BB962C8B-B14F-4D97-AF65-F5344CB8AC3E}">
        <p14:creationId xmlns:p14="http://schemas.microsoft.com/office/powerpoint/2010/main" val="2247910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61</a:t>
            </a:fld>
            <a:endParaRPr lang="en-US"/>
          </a:p>
        </p:txBody>
      </p:sp>
    </p:spTree>
    <p:extLst>
      <p:ext uri="{BB962C8B-B14F-4D97-AF65-F5344CB8AC3E}">
        <p14:creationId xmlns:p14="http://schemas.microsoft.com/office/powerpoint/2010/main" val="2246714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64</a:t>
            </a:fld>
            <a:endParaRPr lang="en-US"/>
          </a:p>
        </p:txBody>
      </p:sp>
    </p:spTree>
    <p:extLst>
      <p:ext uri="{BB962C8B-B14F-4D97-AF65-F5344CB8AC3E}">
        <p14:creationId xmlns:p14="http://schemas.microsoft.com/office/powerpoint/2010/main" val="1645269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66</a:t>
            </a:fld>
            <a:endParaRPr lang="en-US"/>
          </a:p>
        </p:txBody>
      </p:sp>
    </p:spTree>
    <p:extLst>
      <p:ext uri="{BB962C8B-B14F-4D97-AF65-F5344CB8AC3E}">
        <p14:creationId xmlns:p14="http://schemas.microsoft.com/office/powerpoint/2010/main" val="482847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4D094B-F0DC-0D47-9ADD-8EE21A8976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563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Kumamoto C. </a:t>
            </a:r>
            <a:r>
              <a:rPr lang="en-US" dirty="0" err="1"/>
              <a:t>sikamea</a:t>
            </a:r>
            <a:r>
              <a:rPr lang="en-US" dirty="0"/>
              <a:t> oyster</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8</a:t>
            </a:fld>
            <a:endParaRPr lang="en-US"/>
          </a:p>
        </p:txBody>
      </p:sp>
    </p:spTree>
    <p:extLst>
      <p:ext uri="{BB962C8B-B14F-4D97-AF65-F5344CB8AC3E}">
        <p14:creationId xmlns:p14="http://schemas.microsoft.com/office/powerpoint/2010/main" val="472466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9</a:t>
            </a:fld>
            <a:endParaRPr lang="en-US"/>
          </a:p>
        </p:txBody>
      </p:sp>
    </p:spTree>
    <p:extLst>
      <p:ext uri="{BB962C8B-B14F-4D97-AF65-F5344CB8AC3E}">
        <p14:creationId xmlns:p14="http://schemas.microsoft.com/office/powerpoint/2010/main" val="67729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12</a:t>
            </a:fld>
            <a:endParaRPr lang="en-US"/>
          </a:p>
        </p:txBody>
      </p:sp>
    </p:spTree>
    <p:extLst>
      <p:ext uri="{BB962C8B-B14F-4D97-AF65-F5344CB8AC3E}">
        <p14:creationId xmlns:p14="http://schemas.microsoft.com/office/powerpoint/2010/main" val="3760813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13</a:t>
            </a:fld>
            <a:endParaRPr lang="en-US"/>
          </a:p>
        </p:txBody>
      </p:sp>
    </p:spTree>
    <p:extLst>
      <p:ext uri="{BB962C8B-B14F-4D97-AF65-F5344CB8AC3E}">
        <p14:creationId xmlns:p14="http://schemas.microsoft.com/office/powerpoint/2010/main" val="372283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14</a:t>
            </a:fld>
            <a:endParaRPr lang="en-US"/>
          </a:p>
        </p:txBody>
      </p:sp>
    </p:spTree>
    <p:extLst>
      <p:ext uri="{BB962C8B-B14F-4D97-AF65-F5344CB8AC3E}">
        <p14:creationId xmlns:p14="http://schemas.microsoft.com/office/powerpoint/2010/main" val="1898930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22</a:t>
            </a:fld>
            <a:endParaRPr lang="en-US"/>
          </a:p>
        </p:txBody>
      </p:sp>
    </p:spTree>
    <p:extLst>
      <p:ext uri="{BB962C8B-B14F-4D97-AF65-F5344CB8AC3E}">
        <p14:creationId xmlns:p14="http://schemas.microsoft.com/office/powerpoint/2010/main" val="1863705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23</a:t>
            </a:fld>
            <a:endParaRPr lang="en-US"/>
          </a:p>
        </p:txBody>
      </p:sp>
    </p:spTree>
    <p:extLst>
      <p:ext uri="{BB962C8B-B14F-4D97-AF65-F5344CB8AC3E}">
        <p14:creationId xmlns:p14="http://schemas.microsoft.com/office/powerpoint/2010/main" val="4267225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11/8/22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11/8/22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11/8/22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11/8/22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11/8/22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11/8/22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11/8/22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11/8/22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29.png"/><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hyperlink" Target="https://icoads.noaa.gov/"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43.emf"/></Relationships>
</file>

<file path=ppt/slides/_rels/slide4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4.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6.xml"/><Relationship Id="rId4" Type="http://schemas.openxmlformats.org/officeDocument/2006/relationships/image" Target="../media/image48.emf"/></Relationships>
</file>

<file path=ppt/slides/_rels/slide5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jp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3.wdp"/><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170218"/>
            <a:ext cx="8738647" cy="1118833"/>
          </a:xfrm>
        </p:spPr>
        <p:txBody>
          <a:bodyPr>
            <a:normAutofit fontScale="90000"/>
          </a:bodyPr>
          <a:lstStyle/>
          <a:p>
            <a:r>
              <a:rPr lang="en-US" i="1" dirty="0">
                <a:latin typeface="Optima" panose="02000503060000020004" pitchFamily="2" charset="0"/>
                <a:cs typeface="Arial" panose="020B0604020202020204" pitchFamily="34" charset="0"/>
              </a:rPr>
              <a:t>The genetic legacy of the deliberate introduction of Pacific oysters</a:t>
            </a:r>
            <a:endParaRPr lang="en-US" sz="1650" i="1" dirty="0">
              <a:latin typeface="Optima" panose="02000503060000020004" pitchFamily="2"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97319" y="1541638"/>
            <a:ext cx="3219264" cy="1241822"/>
          </a:xfrm>
        </p:spPr>
        <p:txBody>
          <a:bodyPr>
            <a:normAutofit/>
          </a:bodyPr>
          <a:lstStyle/>
          <a:p>
            <a:r>
              <a:rPr lang="en-US" sz="2800" dirty="0">
                <a:latin typeface="Optima" panose="02000503060000020004" pitchFamily="2" charset="0"/>
                <a:cs typeface="Arial" panose="020B0604020202020204" pitchFamily="34" charset="0"/>
              </a:rPr>
              <a:t>Erik Sotka </a:t>
            </a:r>
          </a:p>
          <a:p>
            <a:r>
              <a:rPr lang="en-US" sz="2800" dirty="0">
                <a:latin typeface="Optima" panose="02000503060000020004" pitchFamily="2" charset="0"/>
                <a:cs typeface="Arial" panose="020B0604020202020204" pitchFamily="34" charset="0"/>
              </a:rPr>
              <a:t>Allan Strand</a:t>
            </a:r>
            <a:endParaRPr lang="en-US" sz="2800" baseline="30000" dirty="0">
              <a:latin typeface="Optima" panose="02000503060000020004" pitchFamily="2"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3524401" y="1289051"/>
            <a:ext cx="4829891" cy="3355939"/>
          </a:xfrm>
          <a:prstGeom prst="rect">
            <a:avLst/>
          </a:prstGeom>
          <a:ln>
            <a:no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8" y="2591839"/>
            <a:ext cx="3219264" cy="2246769"/>
          </a:xfrm>
          <a:prstGeom prst="rect">
            <a:avLst/>
          </a:prstGeom>
          <a:noFill/>
        </p:spPr>
        <p:txBody>
          <a:bodyPr wrap="square" rtlCol="0">
            <a:spAutoFit/>
          </a:bodyPr>
          <a:lstStyle/>
          <a:p>
            <a:r>
              <a:rPr lang="en-US" sz="1400" b="0" i="0" u="none" strike="noStrike" dirty="0">
                <a:solidFill>
                  <a:schemeClr val="tx1">
                    <a:lumMod val="65000"/>
                    <a:lumOff val="35000"/>
                  </a:schemeClr>
                </a:solidFill>
                <a:effectLst/>
                <a:latin typeface="Optima" panose="02000503060000020004" pitchFamily="2" charset="0"/>
              </a:rPr>
              <a:t>Ryan Carnegie, Jim Carlton, Lucia Couceiro, Jeff Crooks, </a:t>
            </a:r>
            <a:r>
              <a:rPr lang="en-US" sz="1400" b="0" i="0" u="none" strike="noStrike" dirty="0" err="1">
                <a:solidFill>
                  <a:schemeClr val="tx1">
                    <a:lumMod val="65000"/>
                    <a:lumOff val="35000"/>
                  </a:schemeClr>
                </a:solidFill>
                <a:effectLst/>
                <a:latin typeface="Optima" panose="02000503060000020004" pitchFamily="2" charset="0"/>
              </a:rPr>
              <a:t>Hikaru</a:t>
            </a:r>
            <a:r>
              <a:rPr lang="en-US" sz="1400" b="0" i="0" u="none" strike="noStrike" dirty="0">
                <a:solidFill>
                  <a:schemeClr val="tx1">
                    <a:lumMod val="65000"/>
                    <a:lumOff val="35000"/>
                  </a:schemeClr>
                </a:solidFill>
                <a:effectLst/>
                <a:latin typeface="Optima" panose="02000503060000020004" pitchFamily="2" charset="0"/>
              </a:rPr>
              <a:t> Endo, Hilary Heyford, Masakazu Hori, </a:t>
            </a:r>
            <a:r>
              <a:rPr lang="en-US" sz="1400" b="0" i="0" u="none" strike="noStrike" dirty="0" err="1">
                <a:solidFill>
                  <a:schemeClr val="tx1">
                    <a:lumMod val="65000"/>
                    <a:lumOff val="35000"/>
                  </a:schemeClr>
                </a:solidFill>
                <a:effectLst/>
                <a:latin typeface="Optima" panose="02000503060000020004" pitchFamily="2" charset="0"/>
              </a:rPr>
              <a:t>Mits</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Kamiya</a:t>
            </a:r>
            <a:r>
              <a:rPr lang="en-US" sz="1400" b="0" i="0" u="none" strike="noStrike" dirty="0">
                <a:solidFill>
                  <a:schemeClr val="tx1">
                    <a:lumMod val="65000"/>
                    <a:lumOff val="35000"/>
                  </a:schemeClr>
                </a:solidFill>
                <a:effectLst/>
                <a:latin typeface="Optima" panose="02000503060000020004" pitchFamily="2" charset="0"/>
              </a:rPr>
              <a:t>, Gen </a:t>
            </a:r>
            <a:r>
              <a:rPr lang="en-US" sz="1400" b="0" i="0" u="none" strike="noStrike" dirty="0" err="1">
                <a:solidFill>
                  <a:schemeClr val="tx1">
                    <a:lumMod val="65000"/>
                    <a:lumOff val="35000"/>
                  </a:schemeClr>
                </a:solidFill>
                <a:effectLst/>
                <a:latin typeface="Optima" panose="02000503060000020004" pitchFamily="2" charset="0"/>
              </a:rPr>
              <a:t>Kanaya</a:t>
            </a:r>
            <a:r>
              <a:rPr lang="en-US" sz="1400" b="0" i="0" u="none" strike="noStrike" dirty="0">
                <a:solidFill>
                  <a:schemeClr val="tx1">
                    <a:lumMod val="65000"/>
                    <a:lumOff val="35000"/>
                  </a:schemeClr>
                </a:solidFill>
                <a:effectLst/>
                <a:latin typeface="Optima" panose="02000503060000020004" pitchFamily="2" charset="0"/>
              </a:rPr>
              <a:t>, Judith </a:t>
            </a:r>
            <a:r>
              <a:rPr lang="en-US" sz="1400" b="0" i="0" u="none" strike="noStrike" dirty="0" err="1">
                <a:solidFill>
                  <a:schemeClr val="tx1">
                    <a:lumMod val="65000"/>
                    <a:lumOff val="35000"/>
                  </a:schemeClr>
                </a:solidFill>
                <a:effectLst/>
                <a:latin typeface="Optima" panose="02000503060000020004" pitchFamily="2" charset="0"/>
              </a:rPr>
              <a:t>Kochmann</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Kun-Seop</a:t>
            </a:r>
            <a:r>
              <a:rPr lang="en-US" sz="1400" b="0" i="0" u="none" strike="noStrike" dirty="0">
                <a:solidFill>
                  <a:schemeClr val="tx1">
                    <a:lumMod val="65000"/>
                    <a:lumOff val="35000"/>
                  </a:schemeClr>
                </a:solidFill>
                <a:effectLst/>
                <a:latin typeface="Optima" panose="02000503060000020004" pitchFamily="2" charset="0"/>
              </a:rPr>
              <a:t> Lee, Lauren Lees, Hannah Miller, Massa </a:t>
            </a:r>
            <a:r>
              <a:rPr lang="en-US" sz="1400" b="0" i="0" u="none" strike="noStrike" dirty="0" err="1">
                <a:solidFill>
                  <a:schemeClr val="tx1">
                    <a:lumMod val="65000"/>
                    <a:lumOff val="35000"/>
                  </a:schemeClr>
                </a:solidFill>
                <a:effectLst/>
                <a:latin typeface="Optima" panose="02000503060000020004" pitchFamily="2" charset="0"/>
              </a:rPr>
              <a:t>Nakaoka</a:t>
            </a:r>
            <a:r>
              <a:rPr lang="en-US" sz="1400" b="0" i="0" u="none" strike="noStrike" dirty="0">
                <a:solidFill>
                  <a:schemeClr val="tx1">
                    <a:lumMod val="65000"/>
                    <a:lumOff val="35000"/>
                  </a:schemeClr>
                </a:solidFill>
                <a:effectLst/>
                <a:latin typeface="Optima" panose="02000503060000020004" pitchFamily="2" charset="0"/>
              </a:rPr>
              <a:t>, Eric </a:t>
            </a:r>
            <a:r>
              <a:rPr lang="en-US" sz="1400" b="0" i="0" u="none" strike="noStrike" dirty="0" err="1">
                <a:solidFill>
                  <a:schemeClr val="tx1">
                    <a:lumMod val="65000"/>
                    <a:lumOff val="35000"/>
                  </a:schemeClr>
                </a:solidFill>
                <a:effectLst/>
                <a:latin typeface="Optima" panose="02000503060000020004" pitchFamily="2" charset="0"/>
              </a:rPr>
              <a:t>Pante</a:t>
            </a:r>
            <a:r>
              <a:rPr lang="en-US" sz="1400" b="0" i="0" u="none" strike="noStrike" dirty="0">
                <a:solidFill>
                  <a:schemeClr val="tx1">
                    <a:lumMod val="65000"/>
                    <a:lumOff val="35000"/>
                  </a:schemeClr>
                </a:solidFill>
                <a:effectLst/>
                <a:latin typeface="Optima" panose="02000503060000020004" pitchFamily="2" charset="0"/>
              </a:rPr>
              <a:t>, Jennifer </a:t>
            </a:r>
            <a:r>
              <a:rPr lang="en-US" sz="1400" b="0" i="0" u="none" strike="noStrike" dirty="0" err="1">
                <a:solidFill>
                  <a:schemeClr val="tx1">
                    <a:lumMod val="65000"/>
                    <a:lumOff val="35000"/>
                  </a:schemeClr>
                </a:solidFill>
                <a:effectLst/>
                <a:latin typeface="Optima" panose="02000503060000020004" pitchFamily="2" charset="0"/>
              </a:rPr>
              <a:t>Ruesink</a:t>
            </a:r>
            <a:r>
              <a:rPr lang="en-US" sz="1400" b="0" i="0" u="none" strike="noStrike" dirty="0">
                <a:solidFill>
                  <a:schemeClr val="tx1">
                    <a:lumMod val="65000"/>
                    <a:lumOff val="35000"/>
                  </a:schemeClr>
                </a:solidFill>
                <a:effectLst/>
                <a:latin typeface="Optima" panose="02000503060000020004" pitchFamily="2" charset="0"/>
              </a:rPr>
              <a:t>, Evangelina </a:t>
            </a:r>
            <a:r>
              <a:rPr lang="en-US" sz="1400" b="0" i="0" u="none" strike="noStrike" dirty="0" err="1">
                <a:solidFill>
                  <a:schemeClr val="tx1">
                    <a:lumMod val="65000"/>
                    <a:lumOff val="35000"/>
                  </a:schemeClr>
                </a:solidFill>
                <a:effectLst/>
                <a:latin typeface="Optima" panose="02000503060000020004" pitchFamily="2" charset="0"/>
              </a:rPr>
              <a:t>Schwindt</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Åsa</a:t>
            </a:r>
            <a:r>
              <a:rPr lang="en-US" sz="1400" b="0" i="0" u="none" strike="noStrike" dirty="0">
                <a:solidFill>
                  <a:schemeClr val="tx1">
                    <a:lumMod val="65000"/>
                    <a:lumOff val="35000"/>
                  </a:schemeClr>
                </a:solidFill>
                <a:effectLst/>
                <a:latin typeface="Optima" panose="02000503060000020004" pitchFamily="2" charset="0"/>
              </a:rPr>
              <a:t> Strand, Richard Taylor, </a:t>
            </a:r>
            <a:r>
              <a:rPr lang="en-US" sz="1400" b="0" i="0" u="none" strike="noStrike" dirty="0" err="1">
                <a:solidFill>
                  <a:schemeClr val="tx1">
                    <a:lumMod val="65000"/>
                    <a:lumOff val="35000"/>
                  </a:schemeClr>
                </a:solidFill>
                <a:effectLst/>
                <a:latin typeface="Optima" panose="02000503060000020004" pitchFamily="2" charset="0"/>
              </a:rPr>
              <a:t>Ryuta</a:t>
            </a:r>
            <a:r>
              <a:rPr lang="en-US" sz="1400" b="0" i="0" u="none" strike="noStrike" dirty="0">
                <a:solidFill>
                  <a:schemeClr val="tx1">
                    <a:lumMod val="65000"/>
                    <a:lumOff val="35000"/>
                  </a:schemeClr>
                </a:solidFill>
                <a:effectLst/>
                <a:latin typeface="Optima" panose="02000503060000020004" pitchFamily="2" charset="0"/>
              </a:rPr>
              <a:t> Terada, Martin Thiel, </a:t>
            </a:r>
            <a:r>
              <a:rPr lang="en-US" sz="1400" b="0" i="0" u="none" strike="noStrike" dirty="0" err="1">
                <a:solidFill>
                  <a:schemeClr val="tx1">
                    <a:lumMod val="65000"/>
                    <a:lumOff val="35000"/>
                  </a:schemeClr>
                </a:solidFill>
                <a:effectLst/>
                <a:latin typeface="Optima" panose="02000503060000020004" pitchFamily="2" charset="0"/>
              </a:rPr>
              <a:t>Takefumi</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Yorisue</a:t>
            </a:r>
            <a:r>
              <a:rPr lang="en-US" sz="1400" b="0" i="0" u="none" strike="noStrike" dirty="0">
                <a:solidFill>
                  <a:schemeClr val="tx1">
                    <a:lumMod val="65000"/>
                    <a:lumOff val="35000"/>
                  </a:schemeClr>
                </a:solidFill>
                <a:effectLst/>
                <a:latin typeface="Optima" panose="02000503060000020004" pitchFamily="2" charset="0"/>
              </a:rPr>
              <a:t>, Danielle </a:t>
            </a:r>
            <a:r>
              <a:rPr lang="en-US" sz="1400" b="0" i="0" u="none" strike="noStrike" dirty="0" err="1">
                <a:solidFill>
                  <a:schemeClr val="tx1">
                    <a:lumMod val="65000"/>
                    <a:lumOff val="35000"/>
                  </a:schemeClr>
                </a:solidFill>
                <a:effectLst/>
                <a:latin typeface="Optima" panose="02000503060000020004" pitchFamily="2" charset="0"/>
              </a:rPr>
              <a:t>Zacherl</a:t>
            </a:r>
            <a:endParaRPr lang="en-US" sz="1400" dirty="0">
              <a:solidFill>
                <a:schemeClr val="tx1">
                  <a:lumMod val="65000"/>
                  <a:lumOff val="35000"/>
                </a:schemeClr>
              </a:solidFill>
              <a:latin typeface="Optima" panose="02000503060000020004" pitchFamily="2" charset="0"/>
            </a:endParaRPr>
          </a:p>
        </p:txBody>
      </p:sp>
      <p:pic>
        <p:nvPicPr>
          <p:cNvPr id="7" name="Picture 6" descr="Logo&#10;&#10;Description automatically generated">
            <a:extLst>
              <a:ext uri="{FF2B5EF4-FFF2-40B4-BE49-F238E27FC236}">
                <a16:creationId xmlns:a16="http://schemas.microsoft.com/office/drawing/2014/main" id="{53161ABF-6297-58F4-37A8-E3964C12FFFD}"/>
              </a:ext>
            </a:extLst>
          </p:cNvPr>
          <p:cNvPicPr>
            <a:picLocks noChangeAspect="1"/>
          </p:cNvPicPr>
          <p:nvPr/>
        </p:nvPicPr>
        <p:blipFill>
          <a:blip r:embed="rId5"/>
          <a:stretch>
            <a:fillRect/>
          </a:stretch>
        </p:blipFill>
        <p:spPr>
          <a:xfrm>
            <a:off x="7091464" y="3036048"/>
            <a:ext cx="1851669" cy="1884155"/>
          </a:xfrm>
          <a:prstGeom prst="rect">
            <a:avLst/>
          </a:prstGeom>
        </p:spPr>
      </p:pic>
    </p:spTree>
    <p:extLst>
      <p:ext uri="{BB962C8B-B14F-4D97-AF65-F5344CB8AC3E}">
        <p14:creationId xmlns:p14="http://schemas.microsoft.com/office/powerpoint/2010/main" val="237712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B2A9D9-8A0F-4723-289F-AAD429CD97A2}"/>
              </a:ext>
            </a:extLst>
          </p:cNvPr>
          <p:cNvPicPr>
            <a:picLocks noChangeAspect="1"/>
          </p:cNvPicPr>
          <p:nvPr/>
        </p:nvPicPr>
        <p:blipFill rotWithShape="1">
          <a:blip r:embed="rId2"/>
          <a:srcRect l="1015" t="1317" r="1130" b="769"/>
          <a:stretch/>
        </p:blipFill>
        <p:spPr>
          <a:xfrm>
            <a:off x="113404" y="67297"/>
            <a:ext cx="4266737" cy="5008905"/>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r>
              <a:rPr lang="en-US" sz="1200" dirty="0">
                <a:latin typeface="Optima" panose="02000503060000020004" pitchFamily="2" charset="0"/>
                <a:cs typeface="Arial" panose="020B0604020202020204" pitchFamily="34" charset="0"/>
              </a:rPr>
              <a:t>colors based on Genetic PC1</a:t>
            </a:r>
            <a:endParaRPr lang="en-US" sz="1200" dirty="0">
              <a:latin typeface="Optima" panose="02000503060000020004" pitchFamily="2" charset="0"/>
            </a:endParaRPr>
          </a:p>
        </p:txBody>
      </p:sp>
      <p:sp>
        <p:nvSpPr>
          <p:cNvPr id="5" name="TextBox 4">
            <a:extLst>
              <a:ext uri="{FF2B5EF4-FFF2-40B4-BE49-F238E27FC236}">
                <a16:creationId xmlns:a16="http://schemas.microsoft.com/office/drawing/2014/main" id="{A40F037E-6539-853C-B99D-0BB534149CBC}"/>
              </a:ext>
            </a:extLst>
          </p:cNvPr>
          <p:cNvSpPr txBox="1"/>
          <p:nvPr/>
        </p:nvSpPr>
        <p:spPr>
          <a:xfrm>
            <a:off x="5198203" y="4541855"/>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744686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7D48AC-9986-DCE9-5B3D-1C3F4CFE6FA5}"/>
              </a:ext>
            </a:extLst>
          </p:cNvPr>
          <p:cNvPicPr>
            <a:picLocks noChangeAspect="1"/>
          </p:cNvPicPr>
          <p:nvPr/>
        </p:nvPicPr>
        <p:blipFill rotWithShape="1">
          <a:blip r:embed="rId2"/>
          <a:srcRect l="1015" t="1317" r="1130" b="769"/>
          <a:stretch/>
        </p:blipFill>
        <p:spPr>
          <a:xfrm>
            <a:off x="113404" y="67297"/>
            <a:ext cx="4266737" cy="5008905"/>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561368" y="1060918"/>
            <a:ext cx="1311048"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680540" y="2379325"/>
            <a:ext cx="1072705"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646444" cy="584775"/>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Hiroshima / </a:t>
            </a:r>
            <a:r>
              <a:rPr lang="en-US" sz="1600" i="1" dirty="0" err="1">
                <a:latin typeface="Optima" panose="02000503060000020004" pitchFamily="2" charset="0"/>
                <a:cs typeface="Arial" panose="020B0604020202020204" pitchFamily="34" charset="0"/>
              </a:rPr>
              <a:t>Seto</a:t>
            </a:r>
            <a:r>
              <a:rPr lang="en-US" sz="1600" i="1" dirty="0">
                <a:latin typeface="Optima" panose="02000503060000020004" pitchFamily="2" charset="0"/>
                <a:cs typeface="Arial" panose="020B0604020202020204" pitchFamily="34" charset="0"/>
              </a:rPr>
              <a:t> Inland Sea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3"/>
          <a:stretch>
            <a:fillRect/>
          </a:stretch>
        </p:blipFill>
        <p:spPr>
          <a:xfrm>
            <a:off x="4763860" y="1466594"/>
            <a:ext cx="4053646" cy="3609608"/>
          </a:xfrm>
          <a:prstGeom prst="rect">
            <a:avLst/>
          </a:prstGeom>
        </p:spPr>
      </p:pic>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r>
              <a:rPr lang="en-US" sz="1200" dirty="0">
                <a:latin typeface="Optima" panose="02000503060000020004" pitchFamily="2" charset="0"/>
                <a:cs typeface="Arial" panose="020B0604020202020204" pitchFamily="34" charset="0"/>
              </a:rPr>
              <a:t>colors based on Genetic PC1</a:t>
            </a:r>
            <a:endParaRPr lang="en-US" sz="1200" dirty="0">
              <a:latin typeface="Optima" panose="02000503060000020004" pitchFamily="2" charset="0"/>
            </a:endParaRPr>
          </a:p>
        </p:txBody>
      </p:sp>
      <p:sp>
        <p:nvSpPr>
          <p:cNvPr id="5" name="TextBox 4">
            <a:extLst>
              <a:ext uri="{FF2B5EF4-FFF2-40B4-BE49-F238E27FC236}">
                <a16:creationId xmlns:a16="http://schemas.microsoft.com/office/drawing/2014/main" id="{A40F037E-6539-853C-B99D-0BB534149CBC}"/>
              </a:ext>
            </a:extLst>
          </p:cNvPr>
          <p:cNvSpPr txBox="1"/>
          <p:nvPr/>
        </p:nvSpPr>
        <p:spPr>
          <a:xfrm>
            <a:off x="5198203" y="4541855"/>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493123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1537409" y="245435"/>
            <a:ext cx="6245382" cy="857250"/>
          </a:xfrm>
        </p:spPr>
        <p:txBody>
          <a:bodyPr>
            <a:noAutofit/>
          </a:bodyPr>
          <a:lstStyle/>
          <a:p>
            <a:pPr algn="l"/>
            <a:r>
              <a:rPr lang="en-US" sz="2800" i="1" dirty="0">
                <a:latin typeface="Optima" panose="02000503060000020004" pitchFamily="2" charset="0"/>
                <a:cs typeface="Arial" panose="020B0604020202020204" pitchFamily="34" charset="0"/>
              </a:rPr>
              <a:t>Genetic PC1 correlates with sea surface temperature (SST)</a:t>
            </a:r>
          </a:p>
        </p:txBody>
      </p:sp>
      <p:pic>
        <p:nvPicPr>
          <p:cNvPr id="3" name="Picture 2" descr="Chart, scatter chart&#10;&#10;Description automatically generated">
            <a:extLst>
              <a:ext uri="{FF2B5EF4-FFF2-40B4-BE49-F238E27FC236}">
                <a16:creationId xmlns:a16="http://schemas.microsoft.com/office/drawing/2014/main" id="{716CAEA5-A696-825D-A832-6E641F359827}"/>
              </a:ext>
            </a:extLst>
          </p:cNvPr>
          <p:cNvPicPr>
            <a:picLocks noChangeAspect="1"/>
          </p:cNvPicPr>
          <p:nvPr/>
        </p:nvPicPr>
        <p:blipFill rotWithShape="1">
          <a:blip r:embed="rId3"/>
          <a:srcRect l="2195"/>
          <a:stretch/>
        </p:blipFill>
        <p:spPr>
          <a:xfrm>
            <a:off x="467145" y="1466594"/>
            <a:ext cx="3912996" cy="3595658"/>
          </a:xfrm>
          <a:prstGeom prst="rect">
            <a:avLst/>
          </a:prstGeom>
          <a:ln>
            <a:solidFill>
              <a:schemeClr val="tx1"/>
            </a:solidFill>
          </a:ln>
        </p:spPr>
      </p:pic>
      <p:sp>
        <p:nvSpPr>
          <p:cNvPr id="6" name="TextBox 5">
            <a:extLst>
              <a:ext uri="{FF2B5EF4-FFF2-40B4-BE49-F238E27FC236}">
                <a16:creationId xmlns:a16="http://schemas.microsoft.com/office/drawing/2014/main" id="{487648CD-0B73-01A4-DF6A-C8281D37D56C}"/>
              </a:ext>
            </a:extLst>
          </p:cNvPr>
          <p:cNvSpPr txBox="1"/>
          <p:nvPr/>
        </p:nvSpPr>
        <p:spPr>
          <a:xfrm>
            <a:off x="734537" y="1596025"/>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-0.777; p&lt; 0.001</a:t>
            </a:r>
          </a:p>
        </p:txBody>
      </p:sp>
    </p:spTree>
    <p:extLst>
      <p:ext uri="{BB962C8B-B14F-4D97-AF65-F5344CB8AC3E}">
        <p14:creationId xmlns:p14="http://schemas.microsoft.com/office/powerpoint/2010/main" val="255906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16CAEA5-A696-825D-A832-6E641F359827}"/>
              </a:ext>
            </a:extLst>
          </p:cNvPr>
          <p:cNvPicPr>
            <a:picLocks noChangeAspect="1"/>
          </p:cNvPicPr>
          <p:nvPr/>
        </p:nvPicPr>
        <p:blipFill rotWithShape="1">
          <a:blip r:embed="rId3"/>
          <a:srcRect l="2195"/>
          <a:stretch/>
        </p:blipFill>
        <p:spPr>
          <a:xfrm>
            <a:off x="467145" y="1466594"/>
            <a:ext cx="3912996" cy="3595658"/>
          </a:xfrm>
          <a:prstGeom prst="rect">
            <a:avLst/>
          </a:prstGeom>
          <a:ln>
            <a:solidFill>
              <a:schemeClr val="tx1"/>
            </a:solidFill>
          </a:ln>
        </p:spPr>
      </p:pic>
      <p:sp>
        <p:nvSpPr>
          <p:cNvPr id="6" name="TextBox 5">
            <a:extLst>
              <a:ext uri="{FF2B5EF4-FFF2-40B4-BE49-F238E27FC236}">
                <a16:creationId xmlns:a16="http://schemas.microsoft.com/office/drawing/2014/main" id="{487648CD-0B73-01A4-DF6A-C8281D37D56C}"/>
              </a:ext>
            </a:extLst>
          </p:cNvPr>
          <p:cNvSpPr txBox="1"/>
          <p:nvPr/>
        </p:nvSpPr>
        <p:spPr>
          <a:xfrm>
            <a:off x="734537" y="1596025"/>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-0.777; p&lt; 0.001</a:t>
            </a:r>
          </a:p>
        </p:txBody>
      </p:sp>
      <p:pic>
        <p:nvPicPr>
          <p:cNvPr id="5" name="Picture 4" descr="Chart, scatter chart&#10;&#10;Description automatically generated">
            <a:extLst>
              <a:ext uri="{FF2B5EF4-FFF2-40B4-BE49-F238E27FC236}">
                <a16:creationId xmlns:a16="http://schemas.microsoft.com/office/drawing/2014/main" id="{9D669483-99C7-DBE7-4081-F8DD324BCC77}"/>
              </a:ext>
            </a:extLst>
          </p:cNvPr>
          <p:cNvPicPr>
            <a:picLocks noChangeAspect="1"/>
          </p:cNvPicPr>
          <p:nvPr/>
        </p:nvPicPr>
        <p:blipFill>
          <a:blip r:embed="rId4"/>
          <a:stretch>
            <a:fillRect/>
          </a:stretch>
        </p:blipFill>
        <p:spPr>
          <a:xfrm>
            <a:off x="4796515" y="1466594"/>
            <a:ext cx="4000803" cy="3595658"/>
          </a:xfrm>
          <a:prstGeom prst="rect">
            <a:avLst/>
          </a:prstGeom>
          <a:ln>
            <a:solidFill>
              <a:schemeClr val="tx1"/>
            </a:solidFill>
          </a:ln>
        </p:spPr>
      </p:pic>
      <p:sp>
        <p:nvSpPr>
          <p:cNvPr id="7" name="TextBox 6">
            <a:extLst>
              <a:ext uri="{FF2B5EF4-FFF2-40B4-BE49-F238E27FC236}">
                <a16:creationId xmlns:a16="http://schemas.microsoft.com/office/drawing/2014/main" id="{C325EB9E-AB0D-3994-C1B0-03F3A53ABBB1}"/>
              </a:ext>
            </a:extLst>
          </p:cNvPr>
          <p:cNvSpPr txBox="1"/>
          <p:nvPr/>
        </p:nvSpPr>
        <p:spPr>
          <a:xfrm>
            <a:off x="5012893" y="1564852"/>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-0.755; p = 0.001</a:t>
            </a:r>
          </a:p>
        </p:txBody>
      </p:sp>
      <p:sp>
        <p:nvSpPr>
          <p:cNvPr id="10" name="Title 1">
            <a:extLst>
              <a:ext uri="{FF2B5EF4-FFF2-40B4-BE49-F238E27FC236}">
                <a16:creationId xmlns:a16="http://schemas.microsoft.com/office/drawing/2014/main" id="{9482B890-D3FF-8DE7-D024-4516100492CC}"/>
              </a:ext>
            </a:extLst>
          </p:cNvPr>
          <p:cNvSpPr>
            <a:spLocks noGrp="1"/>
          </p:cNvSpPr>
          <p:nvPr>
            <p:ph type="title"/>
          </p:nvPr>
        </p:nvSpPr>
        <p:spPr>
          <a:xfrm>
            <a:off x="1537409" y="245435"/>
            <a:ext cx="6245382" cy="857250"/>
          </a:xfrm>
        </p:spPr>
        <p:txBody>
          <a:bodyPr>
            <a:noAutofit/>
          </a:bodyPr>
          <a:lstStyle/>
          <a:p>
            <a:pPr algn="l"/>
            <a:r>
              <a:rPr lang="en-US" sz="2800" i="1" dirty="0">
                <a:latin typeface="Optima" panose="02000503060000020004" pitchFamily="2" charset="0"/>
                <a:cs typeface="Arial" panose="020B0604020202020204" pitchFamily="34" charset="0"/>
              </a:rPr>
              <a:t>Genetic PC1 correlates with sea surface temperature (SST) and heterozygosity</a:t>
            </a:r>
          </a:p>
        </p:txBody>
      </p:sp>
    </p:spTree>
    <p:extLst>
      <p:ext uri="{BB962C8B-B14F-4D97-AF65-F5344CB8AC3E}">
        <p14:creationId xmlns:p14="http://schemas.microsoft.com/office/powerpoint/2010/main" val="53334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P</a:t>
            </a:r>
            <a:r>
              <a:rPr lang="en-US" sz="2000" dirty="0">
                <a:solidFill>
                  <a:schemeClr val="bg1">
                    <a:lumMod val="85000"/>
                  </a:schemeClr>
                </a:solidFill>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The invasion history of </a:t>
            </a:r>
            <a:r>
              <a:rPr lang="en-US" sz="2000" dirty="0">
                <a:latin typeface="Optima" panose="02000503060000020004" pitchFamily="2" charset="0"/>
                <a:cs typeface="Arial" panose="020B0604020202020204" pitchFamily="34" charset="0"/>
              </a:rPr>
              <a:t>non-native populations</a:t>
            </a:r>
            <a:endParaRPr lang="en-US" sz="2000" b="0" i="0" u="none" strike="noStrike" dirty="0">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solidFill>
                  <a:schemeClr val="bg1">
                    <a:lumMod val="85000"/>
                  </a:schemeClr>
                </a:solidFill>
                <a:latin typeface="Optima" panose="02000503060000020004" pitchFamily="2" charset="0"/>
                <a:cs typeface="Arial" panose="020B0604020202020204" pitchFamily="34" charset="0"/>
              </a:rPr>
              <a:t>Role of oyster invasions on species introductions</a:t>
            </a:r>
            <a:endParaRPr lang="en-US" sz="2000" i="1" dirty="0">
              <a:solidFill>
                <a:schemeClr val="bg1">
                  <a:lumMod val="85000"/>
                </a:schemeClr>
              </a:solidFill>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1031711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p:txBody>
          <a:bodyPr>
            <a:normAutofit/>
          </a:bodyPr>
          <a:lstStyle/>
          <a:p>
            <a:r>
              <a:rPr lang="en-US" dirty="0">
                <a:latin typeface="Optima" panose="02000503060000020004" pitchFamily="2" charset="0"/>
              </a:rPr>
              <a:t>Identifying native sources via two methods</a:t>
            </a:r>
          </a:p>
        </p:txBody>
      </p:sp>
      <p:pic>
        <p:nvPicPr>
          <p:cNvPr id="3" name="Picture 2">
            <a:extLst>
              <a:ext uri="{FF2B5EF4-FFF2-40B4-BE49-F238E27FC236}">
                <a16:creationId xmlns:a16="http://schemas.microsoft.com/office/drawing/2014/main" id="{6360A8B5-ACC7-AA91-C16C-B305EF0A58F6}"/>
              </a:ext>
            </a:extLst>
          </p:cNvPr>
          <p:cNvPicPr>
            <a:picLocks noChangeAspect="1"/>
          </p:cNvPicPr>
          <p:nvPr/>
        </p:nvPicPr>
        <p:blipFill>
          <a:blip r:embed="rId2"/>
          <a:stretch>
            <a:fillRect/>
          </a:stretch>
        </p:blipFill>
        <p:spPr>
          <a:xfrm>
            <a:off x="178904" y="1292086"/>
            <a:ext cx="5305688" cy="3647659"/>
          </a:xfrm>
          <a:prstGeom prst="rect">
            <a:avLst/>
          </a:prstGeom>
          <a:ln>
            <a:solidFill>
              <a:schemeClr val="tx1"/>
            </a:solidFill>
          </a:ln>
        </p:spPr>
      </p:pic>
      <p:sp>
        <p:nvSpPr>
          <p:cNvPr id="5" name="TextBox 4">
            <a:extLst>
              <a:ext uri="{FF2B5EF4-FFF2-40B4-BE49-F238E27FC236}">
                <a16:creationId xmlns:a16="http://schemas.microsoft.com/office/drawing/2014/main" id="{09516CF5-8FBB-19B0-9FFA-79CB501045D7}"/>
              </a:ext>
            </a:extLst>
          </p:cNvPr>
          <p:cNvSpPr txBox="1"/>
          <p:nvPr/>
        </p:nvSpPr>
        <p:spPr>
          <a:xfrm>
            <a:off x="5625548" y="1292086"/>
            <a:ext cx="3518452" cy="4154984"/>
          </a:xfrm>
          <a:prstGeom prst="rect">
            <a:avLst/>
          </a:prstGeom>
          <a:noFill/>
        </p:spPr>
        <p:txBody>
          <a:bodyPr wrap="square" rtlCol="0">
            <a:spAutoFit/>
          </a:bodyPr>
          <a:lstStyle/>
          <a:p>
            <a:r>
              <a:rPr lang="en-US" sz="2400" dirty="0">
                <a:latin typeface="Optima" panose="02000503060000020004" pitchFamily="2" charset="0"/>
              </a:rPr>
              <a:t>A) Use PCA trained on native individuals to assign non-native individuals</a:t>
            </a:r>
          </a:p>
          <a:p>
            <a:endParaRPr lang="en-US" sz="2400" dirty="0">
              <a:latin typeface="Optima" panose="02000503060000020004" pitchFamily="2" charset="0"/>
            </a:endParaRPr>
          </a:p>
          <a:p>
            <a:r>
              <a:rPr lang="en-US" sz="2400" dirty="0">
                <a:latin typeface="Optima" panose="02000503060000020004" pitchFamily="2" charset="0"/>
              </a:rPr>
              <a:t>B) Machine learning (ML) to classify native regions and assign non-native individuals</a:t>
            </a:r>
          </a:p>
          <a:p>
            <a:endParaRPr lang="en-US" sz="2400" dirty="0">
              <a:latin typeface="Optima" panose="02000503060000020004" pitchFamily="2" charset="0"/>
            </a:endParaRPr>
          </a:p>
          <a:p>
            <a:endParaRPr lang="en-US" sz="2400" dirty="0">
              <a:latin typeface="Optima" panose="02000503060000020004" pitchFamily="2" charset="0"/>
            </a:endParaRPr>
          </a:p>
        </p:txBody>
      </p:sp>
    </p:spTree>
    <p:extLst>
      <p:ext uri="{BB962C8B-B14F-4D97-AF65-F5344CB8AC3E}">
        <p14:creationId xmlns:p14="http://schemas.microsoft.com/office/powerpoint/2010/main" val="31961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188536" y="231733"/>
            <a:ext cx="6334812" cy="523220"/>
          </a:xfrm>
          <a:prstGeom prst="rect">
            <a:avLst/>
          </a:prstGeom>
          <a:noFill/>
        </p:spPr>
        <p:txBody>
          <a:bodyPr wrap="square">
            <a:spAutoFit/>
          </a:bodyPr>
          <a:lstStyle/>
          <a:p>
            <a:r>
              <a:rPr lang="en-US" sz="2800" i="1" dirty="0" err="1">
                <a:latin typeface="Optima" panose="02000503060000020004" pitchFamily="2" charset="0"/>
                <a:cs typeface="Arial" panose="020B0604020202020204" pitchFamily="34" charset="0"/>
              </a:rPr>
              <a:t>Seto</a:t>
            </a:r>
            <a:r>
              <a:rPr lang="en-US" sz="2800" i="1" dirty="0">
                <a:latin typeface="Optima" panose="02000503060000020004" pitchFamily="2" charset="0"/>
                <a:cs typeface="Arial" panose="020B0604020202020204" pitchFamily="34" charset="0"/>
              </a:rPr>
              <a:t> Inland Sea </a:t>
            </a:r>
            <a:r>
              <a:rPr lang="en-US" sz="2800" i="1" dirty="0">
                <a:latin typeface="Optima" panose="02000503060000020004" pitchFamily="2" charset="0"/>
                <a:cs typeface="Arial" panose="020B0604020202020204" pitchFamily="34" charset="0"/>
                <a:sym typeface="Wingdings" pitchFamily="2" charset="2"/>
              </a:rPr>
              <a:t> </a:t>
            </a:r>
            <a:r>
              <a:rPr lang="en-US" sz="2800" i="1" dirty="0">
                <a:latin typeface="Optima" panose="02000503060000020004" pitchFamily="2" charset="0"/>
                <a:cs typeface="Arial" panose="020B0604020202020204" pitchFamily="34" charset="0"/>
              </a:rPr>
              <a:t>New Zealand</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D9FCF67F-DA3D-2EBF-5885-943FDF9C0931}"/>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B59717-07DE-5B98-5CFF-A6006396D365}"/>
              </a:ext>
            </a:extLst>
          </p:cNvPr>
          <p:cNvSpPr/>
          <p:nvPr/>
        </p:nvSpPr>
        <p:spPr>
          <a:xfrm>
            <a:off x="1441939" y="1628014"/>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A8B2E5-022E-3E86-901B-D230B219C9BB}"/>
              </a:ext>
            </a:extLst>
          </p:cNvPr>
          <p:cNvSpPr/>
          <p:nvPr/>
        </p:nvSpPr>
        <p:spPr>
          <a:xfrm>
            <a:off x="2644391" y="3387295"/>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145BF8-2C1D-A860-ED06-0F858A3D799A}"/>
              </a:ext>
            </a:extLst>
          </p:cNvPr>
          <p:cNvSpPr/>
          <p:nvPr/>
        </p:nvSpPr>
        <p:spPr>
          <a:xfrm>
            <a:off x="2869741" y="3616049"/>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D9213A-DC2D-65E1-EEB4-5E31EF153E1F}"/>
              </a:ext>
            </a:extLst>
          </p:cNvPr>
          <p:cNvSpPr/>
          <p:nvPr/>
        </p:nvSpPr>
        <p:spPr>
          <a:xfrm>
            <a:off x="4834993" y="2471895"/>
            <a:ext cx="2078273" cy="228097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B75A254-A048-DA10-B66F-4D72F1D01377}"/>
              </a:ext>
            </a:extLst>
          </p:cNvPr>
          <p:cNvGrpSpPr/>
          <p:nvPr/>
        </p:nvGrpSpPr>
        <p:grpSpPr>
          <a:xfrm>
            <a:off x="7385275" y="1817691"/>
            <a:ext cx="822291" cy="1569604"/>
            <a:chOff x="7385275" y="1817691"/>
            <a:chExt cx="822291" cy="1569604"/>
          </a:xfrm>
        </p:grpSpPr>
        <p:sp>
          <p:nvSpPr>
            <p:cNvPr id="7" name="Oval 6">
              <a:extLst>
                <a:ext uri="{FF2B5EF4-FFF2-40B4-BE49-F238E27FC236}">
                  <a16:creationId xmlns:a16="http://schemas.microsoft.com/office/drawing/2014/main" id="{02D02859-5FF9-5420-C291-231C80FA64A1}"/>
                </a:ext>
              </a:extLst>
            </p:cNvPr>
            <p:cNvSpPr/>
            <p:nvPr/>
          </p:nvSpPr>
          <p:spPr>
            <a:xfrm rot="20107994">
              <a:off x="7385275" y="1817691"/>
              <a:ext cx="641849"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37A8B8E-E6E8-80F9-B71D-FDE9D7A97C1B}"/>
                </a:ext>
              </a:extLst>
            </p:cNvPr>
            <p:cNvCxnSpPr>
              <a:stCxn id="7" idx="4"/>
            </p:cNvCxnSpPr>
            <p:nvPr/>
          </p:nvCxnSpPr>
          <p:spPr>
            <a:xfrm>
              <a:off x="7782124" y="2162055"/>
              <a:ext cx="425442" cy="122524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3770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C8BBA78-A16F-BB87-31AE-50803FABF230}"/>
              </a:ext>
            </a:extLst>
          </p:cNvPr>
          <p:cNvSpPr txBox="1"/>
          <p:nvPr/>
        </p:nvSpPr>
        <p:spPr>
          <a:xfrm>
            <a:off x="6527214" y="14650"/>
            <a:ext cx="2616786" cy="646331"/>
          </a:xfrm>
          <a:prstGeom prst="rect">
            <a:avLst/>
          </a:prstGeom>
          <a:noFill/>
        </p:spPr>
        <p:txBody>
          <a:bodyPr wrap="square" rtlCol="0">
            <a:spAutoFit/>
          </a:bodyPr>
          <a:lstStyle/>
          <a:p>
            <a:r>
              <a:rPr lang="en-US" i="1" dirty="0" err="1">
                <a:latin typeface="Optima" panose="02000503060000020004" pitchFamily="2" charset="0"/>
              </a:rPr>
              <a:t>Circlize</a:t>
            </a:r>
            <a:r>
              <a:rPr lang="en-US" i="1" dirty="0">
                <a:latin typeface="Optima" panose="02000503060000020004" pitchFamily="2" charset="0"/>
              </a:rPr>
              <a:t> plots summarize assignments from ML</a:t>
            </a:r>
          </a:p>
        </p:txBody>
      </p:sp>
      <p:grpSp>
        <p:nvGrpSpPr>
          <p:cNvPr id="12" name="Group 11">
            <a:extLst>
              <a:ext uri="{FF2B5EF4-FFF2-40B4-BE49-F238E27FC236}">
                <a16:creationId xmlns:a16="http://schemas.microsoft.com/office/drawing/2014/main" id="{B716F658-C925-9668-BE9D-02383A014946}"/>
              </a:ext>
            </a:extLst>
          </p:cNvPr>
          <p:cNvGrpSpPr/>
          <p:nvPr/>
        </p:nvGrpSpPr>
        <p:grpSpPr>
          <a:xfrm>
            <a:off x="5007777" y="1142350"/>
            <a:ext cx="3926623" cy="3479668"/>
            <a:chOff x="4714436" y="353994"/>
            <a:chExt cx="3926623" cy="3479668"/>
          </a:xfrm>
        </p:grpSpPr>
        <p:pic>
          <p:nvPicPr>
            <p:cNvPr id="6" name="Picture 5">
              <a:extLst>
                <a:ext uri="{FF2B5EF4-FFF2-40B4-BE49-F238E27FC236}">
                  <a16:creationId xmlns:a16="http://schemas.microsoft.com/office/drawing/2014/main" id="{ECA2E9A5-4EF4-51BB-A83C-CE71511A38CF}"/>
                </a:ext>
              </a:extLst>
            </p:cNvPr>
            <p:cNvPicPr>
              <a:picLocks noChangeAspect="1"/>
            </p:cNvPicPr>
            <p:nvPr/>
          </p:nvPicPr>
          <p:blipFill rotWithShape="1">
            <a:blip r:embed="rId2"/>
            <a:srcRect l="2812" t="327" r="2078" b="2261"/>
            <a:stretch/>
          </p:blipFill>
          <p:spPr>
            <a:xfrm>
              <a:off x="5083768" y="575995"/>
              <a:ext cx="3197898" cy="3257667"/>
            </a:xfrm>
            <a:prstGeom prst="ellipse">
              <a:avLst/>
            </a:prstGeom>
          </p:spPr>
        </p:pic>
        <p:sp>
          <p:nvSpPr>
            <p:cNvPr id="9" name="TextBox 8">
              <a:extLst>
                <a:ext uri="{FF2B5EF4-FFF2-40B4-BE49-F238E27FC236}">
                  <a16:creationId xmlns:a16="http://schemas.microsoft.com/office/drawing/2014/main" id="{16159949-ED0B-556E-B804-89447E9F41D6}"/>
                </a:ext>
              </a:extLst>
            </p:cNvPr>
            <p:cNvSpPr txBox="1"/>
            <p:nvPr/>
          </p:nvSpPr>
          <p:spPr>
            <a:xfrm rot="16200000">
              <a:off x="4133508" y="1948648"/>
              <a:ext cx="1531188" cy="369332"/>
            </a:xfrm>
            <a:prstGeom prst="rect">
              <a:avLst/>
            </a:prstGeom>
            <a:noFill/>
          </p:spPr>
          <p:txBody>
            <a:bodyPr wrap="none" rtlCol="0">
              <a:spAutoFit/>
            </a:bodyPr>
            <a:lstStyle/>
            <a:p>
              <a:r>
                <a:rPr lang="en-US" dirty="0">
                  <a:latin typeface="Optima" panose="02000503060000020004" pitchFamily="2" charset="0"/>
                </a:rPr>
                <a:t>New Zealand</a:t>
              </a:r>
            </a:p>
          </p:txBody>
        </p:sp>
        <p:sp>
          <p:nvSpPr>
            <p:cNvPr id="10" name="TextBox 9">
              <a:extLst>
                <a:ext uri="{FF2B5EF4-FFF2-40B4-BE49-F238E27FC236}">
                  <a16:creationId xmlns:a16="http://schemas.microsoft.com/office/drawing/2014/main" id="{4DB57F7F-5A6C-4FBE-AD32-0B91C395E437}"/>
                </a:ext>
              </a:extLst>
            </p:cNvPr>
            <p:cNvSpPr txBox="1"/>
            <p:nvPr/>
          </p:nvSpPr>
          <p:spPr>
            <a:xfrm rot="5400000">
              <a:off x="7601030" y="2038417"/>
              <a:ext cx="1710725" cy="369332"/>
            </a:xfrm>
            <a:prstGeom prst="rect">
              <a:avLst/>
            </a:prstGeom>
            <a:noFill/>
          </p:spPr>
          <p:txBody>
            <a:bodyPr wrap="none" rtlCol="0">
              <a:spAutoFit/>
            </a:bodyPr>
            <a:lstStyle/>
            <a:p>
              <a:r>
                <a:rPr lang="en-US" dirty="0" err="1">
                  <a:latin typeface="Optima" panose="02000503060000020004" pitchFamily="2" charset="0"/>
                </a:rPr>
                <a:t>Seto</a:t>
              </a:r>
              <a:r>
                <a:rPr lang="en-US" dirty="0">
                  <a:latin typeface="Optima" panose="02000503060000020004" pitchFamily="2" charset="0"/>
                </a:rPr>
                <a:t> Inland Sea</a:t>
              </a:r>
            </a:p>
          </p:txBody>
        </p:sp>
        <p:sp>
          <p:nvSpPr>
            <p:cNvPr id="11" name="TextBox 10">
              <a:extLst>
                <a:ext uri="{FF2B5EF4-FFF2-40B4-BE49-F238E27FC236}">
                  <a16:creationId xmlns:a16="http://schemas.microsoft.com/office/drawing/2014/main" id="{C96117D1-EB56-D41A-38AB-DD1840C7CEBF}"/>
                </a:ext>
              </a:extLst>
            </p:cNvPr>
            <p:cNvSpPr txBox="1"/>
            <p:nvPr/>
          </p:nvSpPr>
          <p:spPr>
            <a:xfrm rot="153344">
              <a:off x="6542539" y="353994"/>
              <a:ext cx="634597" cy="276999"/>
            </a:xfrm>
            <a:prstGeom prst="rect">
              <a:avLst/>
            </a:prstGeom>
            <a:solidFill>
              <a:schemeClr val="bg1"/>
            </a:solidFill>
          </p:spPr>
          <p:txBody>
            <a:bodyPr wrap="none" rtlCol="0">
              <a:spAutoFit/>
            </a:bodyPr>
            <a:lstStyle/>
            <a:p>
              <a:r>
                <a:rPr lang="en-US" sz="1200" dirty="0">
                  <a:latin typeface="Optima" panose="02000503060000020004" pitchFamily="2" charset="0"/>
                </a:rPr>
                <a:t>Miyagi</a:t>
              </a:r>
            </a:p>
          </p:txBody>
        </p:sp>
      </p:grpSp>
      <p:pic>
        <p:nvPicPr>
          <p:cNvPr id="16" name="Picture 15">
            <a:extLst>
              <a:ext uri="{FF2B5EF4-FFF2-40B4-BE49-F238E27FC236}">
                <a16:creationId xmlns:a16="http://schemas.microsoft.com/office/drawing/2014/main" id="{90834D8A-14A0-EECD-CBDA-F8818F093E8C}"/>
              </a:ext>
            </a:extLst>
          </p:cNvPr>
          <p:cNvPicPr>
            <a:picLocks noChangeAspect="1"/>
          </p:cNvPicPr>
          <p:nvPr/>
        </p:nvPicPr>
        <p:blipFill>
          <a:blip r:embed="rId3"/>
          <a:stretch>
            <a:fillRect/>
          </a:stretch>
        </p:blipFill>
        <p:spPr>
          <a:xfrm>
            <a:off x="178904" y="1023731"/>
            <a:ext cx="4669582" cy="3210336"/>
          </a:xfrm>
          <a:prstGeom prst="rect">
            <a:avLst/>
          </a:prstGeom>
          <a:ln>
            <a:solidFill>
              <a:schemeClr val="tx1"/>
            </a:solidFill>
          </a:ln>
        </p:spPr>
      </p:pic>
      <p:sp>
        <p:nvSpPr>
          <p:cNvPr id="17" name="TextBox 16">
            <a:extLst>
              <a:ext uri="{FF2B5EF4-FFF2-40B4-BE49-F238E27FC236}">
                <a16:creationId xmlns:a16="http://schemas.microsoft.com/office/drawing/2014/main" id="{5D2BD350-50A7-8357-13F7-8D5DE8DD6BF3}"/>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70%</a:t>
            </a:r>
          </a:p>
        </p:txBody>
      </p:sp>
      <p:sp>
        <p:nvSpPr>
          <p:cNvPr id="20" name="TextBox 19">
            <a:extLst>
              <a:ext uri="{FF2B5EF4-FFF2-40B4-BE49-F238E27FC236}">
                <a16:creationId xmlns:a16="http://schemas.microsoft.com/office/drawing/2014/main" id="{2C3B40C0-2ACD-4CD5-7EC5-E5A4684FD5E2}"/>
              </a:ext>
            </a:extLst>
          </p:cNvPr>
          <p:cNvSpPr txBox="1"/>
          <p:nvPr/>
        </p:nvSpPr>
        <p:spPr>
          <a:xfrm>
            <a:off x="188536" y="231733"/>
            <a:ext cx="6334812" cy="523220"/>
          </a:xfrm>
          <a:prstGeom prst="rect">
            <a:avLst/>
          </a:prstGeom>
          <a:noFill/>
        </p:spPr>
        <p:txBody>
          <a:bodyPr wrap="square">
            <a:spAutoFit/>
          </a:bodyPr>
          <a:lstStyle/>
          <a:p>
            <a:r>
              <a:rPr lang="en-US" sz="2800" i="1" dirty="0" err="1">
                <a:latin typeface="Optima" panose="02000503060000020004" pitchFamily="2" charset="0"/>
                <a:cs typeface="Arial" panose="020B0604020202020204" pitchFamily="34" charset="0"/>
              </a:rPr>
              <a:t>Seto</a:t>
            </a:r>
            <a:r>
              <a:rPr lang="en-US" sz="2800" i="1" dirty="0">
                <a:latin typeface="Optima" panose="02000503060000020004" pitchFamily="2" charset="0"/>
                <a:cs typeface="Arial" panose="020B0604020202020204" pitchFamily="34" charset="0"/>
              </a:rPr>
              <a:t> Inland Sea </a:t>
            </a:r>
            <a:r>
              <a:rPr lang="en-US" sz="2800" i="1" dirty="0">
                <a:latin typeface="Optima" panose="02000503060000020004" pitchFamily="2" charset="0"/>
                <a:cs typeface="Arial" panose="020B0604020202020204" pitchFamily="34" charset="0"/>
                <a:sym typeface="Wingdings" pitchFamily="2" charset="2"/>
              </a:rPr>
              <a:t> </a:t>
            </a:r>
            <a:r>
              <a:rPr lang="en-US" sz="2800" i="1" dirty="0">
                <a:latin typeface="Optima" panose="02000503060000020004" pitchFamily="2" charset="0"/>
                <a:cs typeface="Arial" panose="020B0604020202020204" pitchFamily="34" charset="0"/>
              </a:rPr>
              <a:t>New Zealand</a:t>
            </a:r>
            <a:endParaRPr lang="en-US" sz="2800" i="1" dirty="0">
              <a:latin typeface="Optima" panose="02000503060000020004" pitchFamily="2" charset="0"/>
            </a:endParaRPr>
          </a:p>
        </p:txBody>
      </p:sp>
      <p:sp>
        <p:nvSpPr>
          <p:cNvPr id="21" name="Oval 20">
            <a:extLst>
              <a:ext uri="{FF2B5EF4-FFF2-40B4-BE49-F238E27FC236}">
                <a16:creationId xmlns:a16="http://schemas.microsoft.com/office/drawing/2014/main" id="{73ABF37B-6F39-086F-ACCE-956345E7469F}"/>
              </a:ext>
            </a:extLst>
          </p:cNvPr>
          <p:cNvSpPr/>
          <p:nvPr/>
        </p:nvSpPr>
        <p:spPr>
          <a:xfrm>
            <a:off x="2589165" y="3573432"/>
            <a:ext cx="1245823" cy="361104"/>
          </a:xfrm>
          <a:prstGeom prst="ellipse">
            <a:avLst/>
          </a:prstGeom>
          <a:noFill/>
          <a:ln w="63500">
            <a:solidFill>
              <a:srgbClr val="FB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969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62822"/>
            <a:ext cx="6056409" cy="954107"/>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Miyagi </a:t>
            </a:r>
            <a:r>
              <a:rPr lang="en-US" sz="2800" i="1" dirty="0">
                <a:latin typeface="Optima" panose="02000503060000020004" pitchFamily="2" charset="0"/>
                <a:cs typeface="Arial" panose="020B0604020202020204" pitchFamily="34" charset="0"/>
                <a:sym typeface="Wingdings" pitchFamily="2" charset="2"/>
              </a:rPr>
              <a:t> </a:t>
            </a:r>
            <a:r>
              <a:rPr lang="en-US" sz="2800" i="1" dirty="0">
                <a:latin typeface="Optima" panose="02000503060000020004" pitchFamily="2" charset="0"/>
                <a:cs typeface="Arial" panose="020B0604020202020204" pitchFamily="34" charset="0"/>
              </a:rPr>
              <a:t>European, Canadian and WA state populations</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83015107-02C0-C08F-495F-D26CC125E506}"/>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27E2E58-B134-96BE-48C1-20D5B8DDBEAB}"/>
              </a:ext>
            </a:extLst>
          </p:cNvPr>
          <p:cNvSpPr/>
          <p:nvPr/>
        </p:nvSpPr>
        <p:spPr>
          <a:xfrm rot="16552456">
            <a:off x="8218741" y="1047959"/>
            <a:ext cx="794693"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50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0" y="-62822"/>
            <a:ext cx="6461256" cy="830997"/>
          </a:xfrm>
          <a:prstGeom prst="rect">
            <a:avLst/>
          </a:prstGeom>
          <a:noFill/>
        </p:spPr>
        <p:txBody>
          <a:bodyPr wrap="square">
            <a:spAutoFit/>
          </a:bodyPr>
          <a:lstStyle/>
          <a:p>
            <a:r>
              <a:rPr lang="en-US" sz="2400" i="1" dirty="0">
                <a:latin typeface="Optima" panose="02000503060000020004" pitchFamily="2" charset="0"/>
                <a:cs typeface="Arial" panose="020B0604020202020204" pitchFamily="34" charset="0"/>
              </a:rPr>
              <a:t>Southern California are intermediate between </a:t>
            </a:r>
            <a:r>
              <a:rPr lang="en-US" sz="2400" i="1" dirty="0" err="1">
                <a:latin typeface="Optima" panose="02000503060000020004" pitchFamily="2" charset="0"/>
                <a:cs typeface="Arial" panose="020B0604020202020204" pitchFamily="34" charset="0"/>
              </a:rPr>
              <a:t>Seto</a:t>
            </a:r>
            <a:r>
              <a:rPr lang="en-US" sz="2400" i="1" dirty="0">
                <a:latin typeface="Optima" panose="02000503060000020004" pitchFamily="2" charset="0"/>
                <a:cs typeface="Arial" panose="020B0604020202020204" pitchFamily="34" charset="0"/>
              </a:rPr>
              <a:t> Inland Sea and Miyagi (as is Tokyo)</a:t>
            </a:r>
            <a:endParaRPr lang="en-US" sz="24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7DE07E79-F2B8-AB3A-2163-9604DEF7F0BC}"/>
              </a:ext>
            </a:extLst>
          </p:cNvPr>
          <p:cNvSpPr/>
          <p:nvPr/>
        </p:nvSpPr>
        <p:spPr>
          <a:xfrm rot="20107994">
            <a:off x="7385275" y="1817691"/>
            <a:ext cx="641849"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5B8C44A-DDE1-B3B9-1303-59E471BEB999}"/>
              </a:ext>
            </a:extLst>
          </p:cNvPr>
          <p:cNvSpPr/>
          <p:nvPr/>
        </p:nvSpPr>
        <p:spPr>
          <a:xfrm rot="16409214">
            <a:off x="8199771" y="1033402"/>
            <a:ext cx="824883"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E5471CB-96E2-1EB4-4C2D-551AC4C8E9D5}"/>
              </a:ext>
            </a:extLst>
          </p:cNvPr>
          <p:cNvSpPr/>
          <p:nvPr/>
        </p:nvSpPr>
        <p:spPr>
          <a:xfrm rot="20107994">
            <a:off x="7937288" y="1576689"/>
            <a:ext cx="641849" cy="361104"/>
          </a:xfrm>
          <a:prstGeom prst="ellipse">
            <a:avLst/>
          </a:prstGeom>
          <a:noFill/>
          <a:ln w="63500">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51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7C40-9B4B-96C9-B3BD-92F0E62CAD13}"/>
              </a:ext>
            </a:extLst>
          </p:cNvPr>
          <p:cNvSpPr>
            <a:spLocks noGrp="1"/>
          </p:cNvSpPr>
          <p:nvPr>
            <p:ph type="title"/>
          </p:nvPr>
        </p:nvSpPr>
        <p:spPr>
          <a:xfrm>
            <a:off x="222143" y="124185"/>
            <a:ext cx="5276456" cy="1295689"/>
          </a:xfrm>
        </p:spPr>
        <p:txBody>
          <a:bodyPr>
            <a:normAutofit fontScale="90000"/>
          </a:bodyPr>
          <a:lstStyle/>
          <a:p>
            <a:r>
              <a:rPr lang="en-US" i="1" dirty="0">
                <a:latin typeface="Optima" panose="02000503060000020004" pitchFamily="2" charset="0"/>
              </a:rPr>
              <a:t>Importance of identifying vectors and the native sources of introduced species </a:t>
            </a:r>
          </a:p>
        </p:txBody>
      </p:sp>
      <p:sp>
        <p:nvSpPr>
          <p:cNvPr id="3" name="Content Placeholder 2">
            <a:extLst>
              <a:ext uri="{FF2B5EF4-FFF2-40B4-BE49-F238E27FC236}">
                <a16:creationId xmlns:a16="http://schemas.microsoft.com/office/drawing/2014/main" id="{1C95A641-F051-CBEB-E464-323AE3AF6B3F}"/>
              </a:ext>
            </a:extLst>
          </p:cNvPr>
          <p:cNvSpPr>
            <a:spLocks noGrp="1"/>
          </p:cNvSpPr>
          <p:nvPr>
            <p:ph idx="1"/>
          </p:nvPr>
        </p:nvSpPr>
        <p:spPr>
          <a:xfrm>
            <a:off x="5424055" y="159848"/>
            <a:ext cx="3719945" cy="1373981"/>
          </a:xfrm>
        </p:spPr>
        <p:txBody>
          <a:bodyPr>
            <a:normAutofit lnSpcReduction="10000"/>
          </a:bodyPr>
          <a:lstStyle/>
          <a:p>
            <a:r>
              <a:rPr lang="en-US" dirty="0">
                <a:latin typeface="Optima" panose="02000503060000020004" pitchFamily="2" charset="0"/>
              </a:rPr>
              <a:t>Prevent future invasions</a:t>
            </a:r>
          </a:p>
          <a:p>
            <a:r>
              <a:rPr lang="en-US" dirty="0">
                <a:latin typeface="Optima" panose="02000503060000020004" pitchFamily="2" charset="0"/>
              </a:rPr>
              <a:t>Understand how it succeeds </a:t>
            </a:r>
          </a:p>
          <a:p>
            <a:r>
              <a:rPr lang="en-US" dirty="0">
                <a:latin typeface="Optima" panose="02000503060000020004" pitchFamily="2" charset="0"/>
              </a:rPr>
              <a:t>Understand its future threat (adaptive capacity)</a:t>
            </a:r>
          </a:p>
        </p:txBody>
      </p:sp>
      <p:pic>
        <p:nvPicPr>
          <p:cNvPr id="9" name="Picture 8" descr="rius.png">
            <a:extLst>
              <a:ext uri="{FF2B5EF4-FFF2-40B4-BE49-F238E27FC236}">
                <a16:creationId xmlns:a16="http://schemas.microsoft.com/office/drawing/2014/main" id="{21CD2358-6DC9-3D93-EBE8-0CBFDAC6A359}"/>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838628" y="1612121"/>
            <a:ext cx="7466743" cy="3146637"/>
          </a:xfrm>
          <a:prstGeom prst="rect">
            <a:avLst/>
          </a:prstGeom>
          <a:ln>
            <a:solidFill>
              <a:schemeClr val="tx1"/>
            </a:solidFill>
          </a:ln>
        </p:spPr>
      </p:pic>
      <p:sp>
        <p:nvSpPr>
          <p:cNvPr id="10" name="TextBox 9">
            <a:extLst>
              <a:ext uri="{FF2B5EF4-FFF2-40B4-BE49-F238E27FC236}">
                <a16:creationId xmlns:a16="http://schemas.microsoft.com/office/drawing/2014/main" id="{8F85F206-E704-7ADD-925E-221A6F240868}"/>
              </a:ext>
            </a:extLst>
          </p:cNvPr>
          <p:cNvSpPr txBox="1"/>
          <p:nvPr/>
        </p:nvSpPr>
        <p:spPr>
          <a:xfrm>
            <a:off x="7056890" y="4791280"/>
            <a:ext cx="2087110" cy="300082"/>
          </a:xfrm>
          <a:prstGeom prst="rect">
            <a:avLst/>
          </a:prstGeom>
          <a:noFill/>
        </p:spPr>
        <p:txBody>
          <a:bodyPr wrap="none" rtlCol="0">
            <a:spAutoFit/>
          </a:bodyPr>
          <a:lstStyle/>
          <a:p>
            <a:r>
              <a:rPr lang="en-US" sz="1350" dirty="0" err="1">
                <a:latin typeface="Optima" panose="02000503060000020004" pitchFamily="2" charset="0"/>
              </a:rPr>
              <a:t>Rius</a:t>
            </a:r>
            <a:r>
              <a:rPr lang="en-US" sz="1350" dirty="0">
                <a:latin typeface="Optima" panose="02000503060000020004" pitchFamily="2" charset="0"/>
              </a:rPr>
              <a:t> et al. 2014 </a:t>
            </a:r>
            <a:r>
              <a:rPr lang="en-US" sz="1350" i="1" dirty="0">
                <a:latin typeface="Optima" panose="02000503060000020004" pitchFamily="2" charset="0"/>
              </a:rPr>
              <a:t>Biol. Inv.</a:t>
            </a:r>
            <a:r>
              <a:rPr lang="en-US" sz="1350" dirty="0">
                <a:latin typeface="Optima" panose="02000503060000020004" pitchFamily="2" charset="0"/>
              </a:rPr>
              <a:t> </a:t>
            </a:r>
          </a:p>
        </p:txBody>
      </p:sp>
    </p:spTree>
    <p:extLst>
      <p:ext uri="{BB962C8B-B14F-4D97-AF65-F5344CB8AC3E}">
        <p14:creationId xmlns:p14="http://schemas.microsoft.com/office/powerpoint/2010/main" val="135508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a:xfrm>
            <a:off x="130170" y="218820"/>
            <a:ext cx="4850296" cy="857250"/>
          </a:xfrm>
          <a:noFill/>
        </p:spPr>
        <p:txBody>
          <a:bodyPr>
            <a:noAutofit/>
          </a:bodyPr>
          <a:lstStyle/>
          <a:p>
            <a:pPr algn="l"/>
            <a:r>
              <a:rPr lang="en-US" sz="2400" dirty="0">
                <a:latin typeface="Optima" panose="02000503060000020004" pitchFamily="2" charset="0"/>
              </a:rPr>
              <a:t>Western North America: the Pacific oyster came from mostly Miyagi and </a:t>
            </a:r>
            <a:r>
              <a:rPr lang="en-US" sz="2400" dirty="0" err="1">
                <a:latin typeface="Optima" panose="02000503060000020004" pitchFamily="2" charset="0"/>
              </a:rPr>
              <a:t>Seto</a:t>
            </a:r>
            <a:r>
              <a:rPr lang="en-US" sz="2400" dirty="0">
                <a:latin typeface="Optima" panose="02000503060000020004" pitchFamily="2" charset="0"/>
              </a:rPr>
              <a:t> Inland Sea</a:t>
            </a:r>
          </a:p>
        </p:txBody>
      </p:sp>
      <p:pic>
        <p:nvPicPr>
          <p:cNvPr id="3" name="Picture 2">
            <a:extLst>
              <a:ext uri="{FF2B5EF4-FFF2-40B4-BE49-F238E27FC236}">
                <a16:creationId xmlns:a16="http://schemas.microsoft.com/office/drawing/2014/main" id="{6360A8B5-ACC7-AA91-C16C-B305EF0A58F6}"/>
              </a:ext>
            </a:extLst>
          </p:cNvPr>
          <p:cNvPicPr>
            <a:picLocks noChangeAspect="1"/>
          </p:cNvPicPr>
          <p:nvPr/>
        </p:nvPicPr>
        <p:blipFill>
          <a:blip r:embed="rId2"/>
          <a:stretch>
            <a:fillRect/>
          </a:stretch>
        </p:blipFill>
        <p:spPr>
          <a:xfrm>
            <a:off x="178904" y="1302026"/>
            <a:ext cx="4669582" cy="3210336"/>
          </a:xfrm>
          <a:prstGeom prst="rect">
            <a:avLst/>
          </a:prstGeom>
          <a:ln>
            <a:solidFill>
              <a:schemeClr val="tx1"/>
            </a:solidFill>
          </a:ln>
        </p:spPr>
      </p:pic>
      <p:pic>
        <p:nvPicPr>
          <p:cNvPr id="7" name="Picture 6">
            <a:extLst>
              <a:ext uri="{FF2B5EF4-FFF2-40B4-BE49-F238E27FC236}">
                <a16:creationId xmlns:a16="http://schemas.microsoft.com/office/drawing/2014/main" id="{ABAF6F3B-1189-6DCB-1408-D34643ABB787}"/>
              </a:ext>
            </a:extLst>
          </p:cNvPr>
          <p:cNvPicPr>
            <a:picLocks noChangeAspect="1"/>
          </p:cNvPicPr>
          <p:nvPr/>
        </p:nvPicPr>
        <p:blipFill rotWithShape="1">
          <a:blip r:embed="rId3"/>
          <a:srcRect l="213" r="2020" b="4896"/>
          <a:stretch/>
        </p:blipFill>
        <p:spPr>
          <a:xfrm>
            <a:off x="5081938" y="625979"/>
            <a:ext cx="3695101" cy="3731593"/>
          </a:xfrm>
          <a:prstGeom prst="ellipse">
            <a:avLst/>
          </a:prstGeom>
        </p:spPr>
      </p:pic>
      <p:sp>
        <p:nvSpPr>
          <p:cNvPr id="8" name="TextBox 7">
            <a:extLst>
              <a:ext uri="{FF2B5EF4-FFF2-40B4-BE49-F238E27FC236}">
                <a16:creationId xmlns:a16="http://schemas.microsoft.com/office/drawing/2014/main" id="{8FF6084F-667B-4CC5-1B88-AAA4AB6762C1}"/>
              </a:ext>
            </a:extLst>
          </p:cNvPr>
          <p:cNvSpPr txBox="1"/>
          <p:nvPr/>
        </p:nvSpPr>
        <p:spPr>
          <a:xfrm rot="19159523">
            <a:off x="4815276" y="566864"/>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9" name="TextBox 8">
            <a:extLst>
              <a:ext uri="{FF2B5EF4-FFF2-40B4-BE49-F238E27FC236}">
                <a16:creationId xmlns:a16="http://schemas.microsoft.com/office/drawing/2014/main" id="{ECE01B2F-BF23-E6A4-1B26-5926CBD55004}"/>
              </a:ext>
            </a:extLst>
          </p:cNvPr>
          <p:cNvSpPr txBox="1"/>
          <p:nvPr/>
        </p:nvSpPr>
        <p:spPr>
          <a:xfrm rot="3630725">
            <a:off x="8175751" y="1280297"/>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sp>
        <p:nvSpPr>
          <p:cNvPr id="11" name="TextBox 10">
            <a:extLst>
              <a:ext uri="{FF2B5EF4-FFF2-40B4-BE49-F238E27FC236}">
                <a16:creationId xmlns:a16="http://schemas.microsoft.com/office/drawing/2014/main" id="{0280EC1C-0162-1F98-10E6-D48075255D82}"/>
              </a:ext>
            </a:extLst>
          </p:cNvPr>
          <p:cNvSpPr txBox="1"/>
          <p:nvPr/>
        </p:nvSpPr>
        <p:spPr>
          <a:xfrm rot="19688194">
            <a:off x="7289757" y="3932861"/>
            <a:ext cx="1492716" cy="707886"/>
          </a:xfrm>
          <a:prstGeom prst="rect">
            <a:avLst/>
          </a:prstGeom>
          <a:noFill/>
        </p:spPr>
        <p:txBody>
          <a:bodyPr wrap="none" rtlCol="0">
            <a:spAutoFit/>
          </a:bodyPr>
          <a:lstStyle/>
          <a:p>
            <a:pPr algn="ctr"/>
            <a:r>
              <a:rPr lang="en-US" sz="2000" dirty="0" err="1">
                <a:latin typeface="Optima" panose="02000503060000020004" pitchFamily="2" charset="0"/>
              </a:rPr>
              <a:t>Seto</a:t>
            </a:r>
            <a:r>
              <a:rPr lang="en-US" sz="2000" dirty="0">
                <a:latin typeface="Optima" panose="02000503060000020004" pitchFamily="2" charset="0"/>
              </a:rPr>
              <a:t> Inland </a:t>
            </a:r>
          </a:p>
          <a:p>
            <a:pPr algn="ctr"/>
            <a:r>
              <a:rPr lang="en-US" sz="2000" dirty="0">
                <a:latin typeface="Optima" panose="02000503060000020004" pitchFamily="2" charset="0"/>
              </a:rPr>
              <a:t>Sea</a:t>
            </a:r>
          </a:p>
        </p:txBody>
      </p:sp>
      <p:sp>
        <p:nvSpPr>
          <p:cNvPr id="12" name="TextBox 11">
            <a:extLst>
              <a:ext uri="{FF2B5EF4-FFF2-40B4-BE49-F238E27FC236}">
                <a16:creationId xmlns:a16="http://schemas.microsoft.com/office/drawing/2014/main" id="{96DC71FE-2EB3-3633-FB42-27C45EC8FFB3}"/>
              </a:ext>
            </a:extLst>
          </p:cNvPr>
          <p:cNvSpPr txBox="1"/>
          <p:nvPr/>
        </p:nvSpPr>
        <p:spPr>
          <a:xfrm rot="3457606">
            <a:off x="4615318" y="3307810"/>
            <a:ext cx="1265090" cy="400110"/>
          </a:xfrm>
          <a:prstGeom prst="rect">
            <a:avLst/>
          </a:prstGeom>
          <a:noFill/>
        </p:spPr>
        <p:txBody>
          <a:bodyPr wrap="none" rtlCol="0">
            <a:spAutoFit/>
          </a:bodyPr>
          <a:lstStyle/>
          <a:p>
            <a:r>
              <a:rPr lang="en-US" sz="2000" dirty="0">
                <a:latin typeface="Optima" panose="02000503060000020004" pitchFamily="2" charset="0"/>
              </a:rPr>
              <a:t>California</a:t>
            </a:r>
          </a:p>
        </p:txBody>
      </p:sp>
      <p:pic>
        <p:nvPicPr>
          <p:cNvPr id="13" name="Picture 12">
            <a:extLst>
              <a:ext uri="{FF2B5EF4-FFF2-40B4-BE49-F238E27FC236}">
                <a16:creationId xmlns:a16="http://schemas.microsoft.com/office/drawing/2014/main" id="{655B423D-5C37-61FB-3B4C-2A0E0AA9D9A4}"/>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444642" y="1458821"/>
            <a:ext cx="1399537" cy="972436"/>
          </a:xfrm>
          <a:prstGeom prst="rect">
            <a:avLst/>
          </a:prstGeom>
          <a:ln>
            <a:noFill/>
          </a:ln>
        </p:spPr>
      </p:pic>
      <p:sp>
        <p:nvSpPr>
          <p:cNvPr id="4" name="TextBox 3">
            <a:extLst>
              <a:ext uri="{FF2B5EF4-FFF2-40B4-BE49-F238E27FC236}">
                <a16:creationId xmlns:a16="http://schemas.microsoft.com/office/drawing/2014/main" id="{E1667090-2ABB-6CE6-85D4-8857DE2B5A6A}"/>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70%</a:t>
            </a:r>
          </a:p>
        </p:txBody>
      </p:sp>
      <p:sp>
        <p:nvSpPr>
          <p:cNvPr id="5" name="Oval 4">
            <a:extLst>
              <a:ext uri="{FF2B5EF4-FFF2-40B4-BE49-F238E27FC236}">
                <a16:creationId xmlns:a16="http://schemas.microsoft.com/office/drawing/2014/main" id="{B073CDC0-723A-982E-1C01-5965757F6C0B}"/>
              </a:ext>
            </a:extLst>
          </p:cNvPr>
          <p:cNvSpPr/>
          <p:nvPr/>
        </p:nvSpPr>
        <p:spPr>
          <a:xfrm>
            <a:off x="2579509" y="3847745"/>
            <a:ext cx="1245823" cy="361104"/>
          </a:xfrm>
          <a:prstGeom prst="ellipse">
            <a:avLst/>
          </a:prstGeom>
          <a:noFill/>
          <a:ln w="63500">
            <a:solidFill>
              <a:srgbClr val="FB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2827FEE-2FA1-52CF-FE27-01FA99D0447C}"/>
              </a:ext>
            </a:extLst>
          </p:cNvPr>
          <p:cNvSpPr/>
          <p:nvPr/>
        </p:nvSpPr>
        <p:spPr>
          <a:xfrm>
            <a:off x="3659862" y="2796615"/>
            <a:ext cx="812175" cy="361104"/>
          </a:xfrm>
          <a:prstGeom prst="ellipse">
            <a:avLst/>
          </a:prstGeom>
          <a:noFill/>
          <a:ln w="635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078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r>
              <a:rPr lang="en-US" sz="2800" i="1" dirty="0">
                <a:latin typeface="Optima" panose="02000503060000020004" pitchFamily="2" charset="0"/>
              </a:rPr>
              <a:t>Oyster biologists identified “appropriate” genetic sources via transplant experiments</a:t>
            </a:r>
          </a:p>
        </p:txBody>
      </p:sp>
      <p:pic>
        <p:nvPicPr>
          <p:cNvPr id="6" name="Picture 5">
            <a:extLst>
              <a:ext uri="{FF2B5EF4-FFF2-40B4-BE49-F238E27FC236}">
                <a16:creationId xmlns:a16="http://schemas.microsoft.com/office/drawing/2014/main" id="{35ECE42E-62F1-42CE-86B9-C25AC8F78F1D}"/>
              </a:ext>
            </a:extLst>
          </p:cNvPr>
          <p:cNvPicPr>
            <a:picLocks noChangeAspect="1"/>
          </p:cNvPicPr>
          <p:nvPr/>
        </p:nvPicPr>
        <p:blipFill rotWithShape="1">
          <a:blip r:embed="rId2"/>
          <a:srcRect t="15527" b="58801"/>
          <a:stretch/>
        </p:blipFill>
        <p:spPr>
          <a:xfrm>
            <a:off x="4274750" y="509769"/>
            <a:ext cx="4791429" cy="803465"/>
          </a:xfrm>
          <a:prstGeom prst="rect">
            <a:avLst/>
          </a:prstGeom>
        </p:spPr>
      </p:pic>
      <p:sp>
        <p:nvSpPr>
          <p:cNvPr id="7" name="TextBox 6">
            <a:extLst>
              <a:ext uri="{FF2B5EF4-FFF2-40B4-BE49-F238E27FC236}">
                <a16:creationId xmlns:a16="http://schemas.microsoft.com/office/drawing/2014/main" id="{4B43A8BC-88A5-EF21-5020-F76C15B40BED}"/>
              </a:ext>
            </a:extLst>
          </p:cNvPr>
          <p:cNvSpPr txBox="1"/>
          <p:nvPr/>
        </p:nvSpPr>
        <p:spPr>
          <a:xfrm>
            <a:off x="5903267" y="1179350"/>
            <a:ext cx="1534394" cy="276999"/>
          </a:xfrm>
          <a:prstGeom prst="rect">
            <a:avLst/>
          </a:prstGeom>
          <a:noFill/>
        </p:spPr>
        <p:txBody>
          <a:bodyPr wrap="none" rtlCol="0">
            <a:spAutoFit/>
          </a:bodyPr>
          <a:lstStyle/>
          <a:p>
            <a:r>
              <a:rPr lang="en-US" sz="1200" i="1" dirty="0">
                <a:latin typeface="Optima" panose="02000503060000020004" pitchFamily="2" charset="0"/>
              </a:rPr>
              <a:t>Imai and Sakai 1961</a:t>
            </a:r>
          </a:p>
        </p:txBody>
      </p:sp>
    </p:spTree>
    <p:extLst>
      <p:ext uri="{BB962C8B-B14F-4D97-AF65-F5344CB8AC3E}">
        <p14:creationId xmlns:p14="http://schemas.microsoft.com/office/powerpoint/2010/main" val="122421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r>
              <a:rPr lang="en-US" sz="2800" i="1" dirty="0">
                <a:latin typeface="Optima" panose="02000503060000020004" pitchFamily="2" charset="0"/>
              </a:rPr>
              <a:t>Oyster biologists identified “appropriate” genetic sources via transplant experiments</a:t>
            </a:r>
          </a:p>
        </p:txBody>
      </p:sp>
      <p:pic>
        <p:nvPicPr>
          <p:cNvPr id="3" name="Picture 2">
            <a:extLst>
              <a:ext uri="{FF2B5EF4-FFF2-40B4-BE49-F238E27FC236}">
                <a16:creationId xmlns:a16="http://schemas.microsoft.com/office/drawing/2014/main" id="{4E4F57C1-199F-432F-92C8-16FEEBBBFD6B}"/>
              </a:ext>
            </a:extLst>
          </p:cNvPr>
          <p:cNvPicPr>
            <a:picLocks noChangeAspect="1"/>
          </p:cNvPicPr>
          <p:nvPr/>
        </p:nvPicPr>
        <p:blipFill rotWithShape="1">
          <a:blip r:embed="rId3"/>
          <a:srcRect b="79468"/>
          <a:stretch/>
        </p:blipFill>
        <p:spPr>
          <a:xfrm>
            <a:off x="107878" y="2445669"/>
            <a:ext cx="8761455" cy="1344300"/>
          </a:xfrm>
          <a:prstGeom prst="rect">
            <a:avLst/>
          </a:prstGeom>
        </p:spPr>
      </p:pic>
      <p:pic>
        <p:nvPicPr>
          <p:cNvPr id="6" name="Picture 5">
            <a:extLst>
              <a:ext uri="{FF2B5EF4-FFF2-40B4-BE49-F238E27FC236}">
                <a16:creationId xmlns:a16="http://schemas.microsoft.com/office/drawing/2014/main" id="{6C0F5347-B064-0C2F-1763-10B9809557B5}"/>
              </a:ext>
            </a:extLst>
          </p:cNvPr>
          <p:cNvPicPr>
            <a:picLocks noChangeAspect="1"/>
          </p:cNvPicPr>
          <p:nvPr/>
        </p:nvPicPr>
        <p:blipFill rotWithShape="1">
          <a:blip r:embed="rId3"/>
          <a:srcRect t="89518" b="-10050"/>
          <a:stretch/>
        </p:blipFill>
        <p:spPr>
          <a:xfrm>
            <a:off x="102510" y="3799200"/>
            <a:ext cx="8761455" cy="1344300"/>
          </a:xfrm>
          <a:prstGeom prst="rect">
            <a:avLst/>
          </a:prstGeom>
        </p:spPr>
      </p:pic>
      <p:sp>
        <p:nvSpPr>
          <p:cNvPr id="13" name="TextBox 12">
            <a:extLst>
              <a:ext uri="{FF2B5EF4-FFF2-40B4-BE49-F238E27FC236}">
                <a16:creationId xmlns:a16="http://schemas.microsoft.com/office/drawing/2014/main" id="{DA4C3FB0-9A35-93BC-578E-C394733BD50E}"/>
              </a:ext>
            </a:extLst>
          </p:cNvPr>
          <p:cNvSpPr txBox="1"/>
          <p:nvPr/>
        </p:nvSpPr>
        <p:spPr>
          <a:xfrm>
            <a:off x="192485" y="4308821"/>
            <a:ext cx="1922642"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Puget Sound WA </a:t>
            </a:r>
          </a:p>
          <a:p>
            <a:pPr algn="ctr"/>
            <a:r>
              <a:rPr lang="en-US" dirty="0">
                <a:solidFill>
                  <a:srgbClr val="FF0000"/>
                </a:solidFill>
                <a:latin typeface="Optima" panose="02000503060000020004" pitchFamily="2" charset="0"/>
              </a:rPr>
              <a:t>(47ºN)</a:t>
            </a:r>
          </a:p>
        </p:txBody>
      </p:sp>
      <p:sp>
        <p:nvSpPr>
          <p:cNvPr id="14" name="TextBox 13">
            <a:extLst>
              <a:ext uri="{FF2B5EF4-FFF2-40B4-BE49-F238E27FC236}">
                <a16:creationId xmlns:a16="http://schemas.microsoft.com/office/drawing/2014/main" id="{A24E05CC-7210-2025-AC34-B2941C643835}"/>
              </a:ext>
            </a:extLst>
          </p:cNvPr>
          <p:cNvSpPr txBox="1"/>
          <p:nvPr/>
        </p:nvSpPr>
        <p:spPr>
          <a:xfrm>
            <a:off x="6483201" y="4321613"/>
            <a:ext cx="1695144"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Northern Japan</a:t>
            </a:r>
          </a:p>
          <a:p>
            <a:pPr algn="ctr"/>
            <a:r>
              <a:rPr lang="en-US" dirty="0">
                <a:solidFill>
                  <a:srgbClr val="FF0000"/>
                </a:solidFill>
                <a:latin typeface="Optima" panose="02000503060000020004" pitchFamily="2" charset="0"/>
              </a:rPr>
              <a:t>(44ºN)</a:t>
            </a:r>
          </a:p>
        </p:txBody>
      </p:sp>
      <p:sp>
        <p:nvSpPr>
          <p:cNvPr id="15" name="TextBox 14">
            <a:extLst>
              <a:ext uri="{FF2B5EF4-FFF2-40B4-BE49-F238E27FC236}">
                <a16:creationId xmlns:a16="http://schemas.microsoft.com/office/drawing/2014/main" id="{BD9001A4-3844-101A-1A86-43ECFE993197}"/>
              </a:ext>
            </a:extLst>
          </p:cNvPr>
          <p:cNvSpPr txBox="1"/>
          <p:nvPr/>
        </p:nvSpPr>
        <p:spPr>
          <a:xfrm>
            <a:off x="4368716" y="4327967"/>
            <a:ext cx="1682320"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Southern Japan</a:t>
            </a:r>
          </a:p>
          <a:p>
            <a:pPr algn="ctr"/>
            <a:r>
              <a:rPr lang="en-US" dirty="0">
                <a:solidFill>
                  <a:srgbClr val="FF0000"/>
                </a:solidFill>
                <a:latin typeface="Optima" panose="02000503060000020004" pitchFamily="2" charset="0"/>
              </a:rPr>
              <a:t>(33ºN)</a:t>
            </a:r>
          </a:p>
        </p:txBody>
      </p:sp>
      <p:pic>
        <p:nvPicPr>
          <p:cNvPr id="16" name="Picture 15">
            <a:extLst>
              <a:ext uri="{FF2B5EF4-FFF2-40B4-BE49-F238E27FC236}">
                <a16:creationId xmlns:a16="http://schemas.microsoft.com/office/drawing/2014/main" id="{168173C4-F3E2-59A8-9C85-81F3955BE567}"/>
              </a:ext>
            </a:extLst>
          </p:cNvPr>
          <p:cNvPicPr>
            <a:picLocks noChangeAspect="1"/>
          </p:cNvPicPr>
          <p:nvPr/>
        </p:nvPicPr>
        <p:blipFill rotWithShape="1">
          <a:blip r:embed="rId4"/>
          <a:srcRect t="15527" b="58801"/>
          <a:stretch/>
        </p:blipFill>
        <p:spPr>
          <a:xfrm>
            <a:off x="4274750" y="509769"/>
            <a:ext cx="4791429" cy="803465"/>
          </a:xfrm>
          <a:prstGeom prst="rect">
            <a:avLst/>
          </a:prstGeom>
        </p:spPr>
      </p:pic>
      <p:sp>
        <p:nvSpPr>
          <p:cNvPr id="17" name="TextBox 16">
            <a:extLst>
              <a:ext uri="{FF2B5EF4-FFF2-40B4-BE49-F238E27FC236}">
                <a16:creationId xmlns:a16="http://schemas.microsoft.com/office/drawing/2014/main" id="{80ABEB0A-752F-B1A7-0319-D8F6539B823B}"/>
              </a:ext>
            </a:extLst>
          </p:cNvPr>
          <p:cNvSpPr txBox="1"/>
          <p:nvPr/>
        </p:nvSpPr>
        <p:spPr>
          <a:xfrm>
            <a:off x="5903267" y="1179350"/>
            <a:ext cx="1534394" cy="276999"/>
          </a:xfrm>
          <a:prstGeom prst="rect">
            <a:avLst/>
          </a:prstGeom>
          <a:noFill/>
        </p:spPr>
        <p:txBody>
          <a:bodyPr wrap="none" rtlCol="0">
            <a:spAutoFit/>
          </a:bodyPr>
          <a:lstStyle/>
          <a:p>
            <a:r>
              <a:rPr lang="en-US" sz="1200" i="1" dirty="0">
                <a:latin typeface="Optima" panose="02000503060000020004" pitchFamily="2" charset="0"/>
              </a:rPr>
              <a:t>Imai and Sakai 1961</a:t>
            </a:r>
          </a:p>
        </p:txBody>
      </p:sp>
    </p:spTree>
    <p:extLst>
      <p:ext uri="{BB962C8B-B14F-4D97-AF65-F5344CB8AC3E}">
        <p14:creationId xmlns:p14="http://schemas.microsoft.com/office/powerpoint/2010/main" val="591729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r>
              <a:rPr lang="en-US" sz="2800" i="1" dirty="0">
                <a:latin typeface="Optima" panose="02000503060000020004" pitchFamily="2" charset="0"/>
              </a:rPr>
              <a:t>Oyster biologists identified “appropriate” genetic sources via transplant experiments</a:t>
            </a:r>
          </a:p>
        </p:txBody>
      </p:sp>
      <p:pic>
        <p:nvPicPr>
          <p:cNvPr id="3" name="Picture 2">
            <a:extLst>
              <a:ext uri="{FF2B5EF4-FFF2-40B4-BE49-F238E27FC236}">
                <a16:creationId xmlns:a16="http://schemas.microsoft.com/office/drawing/2014/main" id="{4E4F57C1-199F-432F-92C8-16FEEBBBFD6B}"/>
              </a:ext>
            </a:extLst>
          </p:cNvPr>
          <p:cNvPicPr>
            <a:picLocks noChangeAspect="1"/>
          </p:cNvPicPr>
          <p:nvPr/>
        </p:nvPicPr>
        <p:blipFill rotWithShape="1">
          <a:blip r:embed="rId3"/>
          <a:srcRect b="79468"/>
          <a:stretch/>
        </p:blipFill>
        <p:spPr>
          <a:xfrm>
            <a:off x="107878" y="2445669"/>
            <a:ext cx="8761455" cy="1344300"/>
          </a:xfrm>
          <a:prstGeom prst="rect">
            <a:avLst/>
          </a:prstGeom>
        </p:spPr>
      </p:pic>
      <p:pic>
        <p:nvPicPr>
          <p:cNvPr id="6" name="Picture 5">
            <a:extLst>
              <a:ext uri="{FF2B5EF4-FFF2-40B4-BE49-F238E27FC236}">
                <a16:creationId xmlns:a16="http://schemas.microsoft.com/office/drawing/2014/main" id="{6C0F5347-B064-0C2F-1763-10B9809557B5}"/>
              </a:ext>
            </a:extLst>
          </p:cNvPr>
          <p:cNvPicPr>
            <a:picLocks noChangeAspect="1"/>
          </p:cNvPicPr>
          <p:nvPr/>
        </p:nvPicPr>
        <p:blipFill rotWithShape="1">
          <a:blip r:embed="rId3"/>
          <a:srcRect t="89518" b="-10050"/>
          <a:stretch/>
        </p:blipFill>
        <p:spPr>
          <a:xfrm>
            <a:off x="102510" y="3799200"/>
            <a:ext cx="8761455" cy="1344300"/>
          </a:xfrm>
          <a:prstGeom prst="rect">
            <a:avLst/>
          </a:prstGeom>
        </p:spPr>
      </p:pic>
      <p:grpSp>
        <p:nvGrpSpPr>
          <p:cNvPr id="11" name="Group 10">
            <a:extLst>
              <a:ext uri="{FF2B5EF4-FFF2-40B4-BE49-F238E27FC236}">
                <a16:creationId xmlns:a16="http://schemas.microsoft.com/office/drawing/2014/main" id="{9F924C10-7617-C205-CAE5-6D4214E357BC}"/>
              </a:ext>
            </a:extLst>
          </p:cNvPr>
          <p:cNvGrpSpPr/>
          <p:nvPr/>
        </p:nvGrpSpPr>
        <p:grpSpPr>
          <a:xfrm>
            <a:off x="4946073" y="3799200"/>
            <a:ext cx="2748506" cy="558791"/>
            <a:chOff x="4946073" y="3799200"/>
            <a:chExt cx="2748506" cy="558791"/>
          </a:xfrm>
        </p:grpSpPr>
        <p:sp>
          <p:nvSpPr>
            <p:cNvPr id="7" name="Oval 6">
              <a:extLst>
                <a:ext uri="{FF2B5EF4-FFF2-40B4-BE49-F238E27FC236}">
                  <a16:creationId xmlns:a16="http://schemas.microsoft.com/office/drawing/2014/main" id="{DE442B15-28B1-B2BB-82F1-A6B34122F7E3}"/>
                </a:ext>
              </a:extLst>
            </p:cNvPr>
            <p:cNvSpPr/>
            <p:nvPr/>
          </p:nvSpPr>
          <p:spPr>
            <a:xfrm>
              <a:off x="6935821" y="3799200"/>
              <a:ext cx="758758" cy="558791"/>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1FBD2F1-6C3F-AF10-BE05-864FE3FDB1FD}"/>
                </a:ext>
              </a:extLst>
            </p:cNvPr>
            <p:cNvSpPr/>
            <p:nvPr/>
          </p:nvSpPr>
          <p:spPr>
            <a:xfrm>
              <a:off x="4946073" y="3799200"/>
              <a:ext cx="758758" cy="558791"/>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A4C3FB0-9A35-93BC-578E-C394733BD50E}"/>
              </a:ext>
            </a:extLst>
          </p:cNvPr>
          <p:cNvSpPr txBox="1"/>
          <p:nvPr/>
        </p:nvSpPr>
        <p:spPr>
          <a:xfrm>
            <a:off x="192485" y="4308821"/>
            <a:ext cx="1922642"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Puget Sound WA </a:t>
            </a:r>
          </a:p>
          <a:p>
            <a:pPr algn="ctr"/>
            <a:r>
              <a:rPr lang="en-US" dirty="0">
                <a:solidFill>
                  <a:srgbClr val="FF0000"/>
                </a:solidFill>
                <a:latin typeface="Optima" panose="02000503060000020004" pitchFamily="2" charset="0"/>
              </a:rPr>
              <a:t>(47ºN)</a:t>
            </a:r>
          </a:p>
        </p:txBody>
      </p:sp>
      <p:sp>
        <p:nvSpPr>
          <p:cNvPr id="14" name="TextBox 13">
            <a:extLst>
              <a:ext uri="{FF2B5EF4-FFF2-40B4-BE49-F238E27FC236}">
                <a16:creationId xmlns:a16="http://schemas.microsoft.com/office/drawing/2014/main" id="{A24E05CC-7210-2025-AC34-B2941C643835}"/>
              </a:ext>
            </a:extLst>
          </p:cNvPr>
          <p:cNvSpPr txBox="1"/>
          <p:nvPr/>
        </p:nvSpPr>
        <p:spPr>
          <a:xfrm>
            <a:off x="6483201" y="4321613"/>
            <a:ext cx="1695144"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Northern Japan</a:t>
            </a:r>
          </a:p>
          <a:p>
            <a:pPr algn="ctr"/>
            <a:r>
              <a:rPr lang="en-US" dirty="0">
                <a:solidFill>
                  <a:srgbClr val="FF0000"/>
                </a:solidFill>
                <a:latin typeface="Optima" panose="02000503060000020004" pitchFamily="2" charset="0"/>
              </a:rPr>
              <a:t>(44ºN)</a:t>
            </a:r>
          </a:p>
        </p:txBody>
      </p:sp>
      <p:sp>
        <p:nvSpPr>
          <p:cNvPr id="15" name="TextBox 14">
            <a:extLst>
              <a:ext uri="{FF2B5EF4-FFF2-40B4-BE49-F238E27FC236}">
                <a16:creationId xmlns:a16="http://schemas.microsoft.com/office/drawing/2014/main" id="{BD9001A4-3844-101A-1A86-43ECFE993197}"/>
              </a:ext>
            </a:extLst>
          </p:cNvPr>
          <p:cNvSpPr txBox="1"/>
          <p:nvPr/>
        </p:nvSpPr>
        <p:spPr>
          <a:xfrm>
            <a:off x="4368716" y="4327967"/>
            <a:ext cx="1682320"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Southern Japan</a:t>
            </a:r>
          </a:p>
          <a:p>
            <a:pPr algn="ctr"/>
            <a:r>
              <a:rPr lang="en-US" dirty="0">
                <a:solidFill>
                  <a:srgbClr val="FF0000"/>
                </a:solidFill>
                <a:latin typeface="Optima" panose="02000503060000020004" pitchFamily="2" charset="0"/>
              </a:rPr>
              <a:t>(33ºN)</a:t>
            </a:r>
          </a:p>
        </p:txBody>
      </p:sp>
      <p:pic>
        <p:nvPicPr>
          <p:cNvPr id="16" name="Picture 15">
            <a:extLst>
              <a:ext uri="{FF2B5EF4-FFF2-40B4-BE49-F238E27FC236}">
                <a16:creationId xmlns:a16="http://schemas.microsoft.com/office/drawing/2014/main" id="{168173C4-F3E2-59A8-9C85-81F3955BE567}"/>
              </a:ext>
            </a:extLst>
          </p:cNvPr>
          <p:cNvPicPr>
            <a:picLocks noChangeAspect="1"/>
          </p:cNvPicPr>
          <p:nvPr/>
        </p:nvPicPr>
        <p:blipFill rotWithShape="1">
          <a:blip r:embed="rId4"/>
          <a:srcRect t="15527" b="58801"/>
          <a:stretch/>
        </p:blipFill>
        <p:spPr>
          <a:xfrm>
            <a:off x="4274750" y="509769"/>
            <a:ext cx="4791429" cy="803465"/>
          </a:xfrm>
          <a:prstGeom prst="rect">
            <a:avLst/>
          </a:prstGeom>
        </p:spPr>
      </p:pic>
      <p:sp>
        <p:nvSpPr>
          <p:cNvPr id="17" name="TextBox 16">
            <a:extLst>
              <a:ext uri="{FF2B5EF4-FFF2-40B4-BE49-F238E27FC236}">
                <a16:creationId xmlns:a16="http://schemas.microsoft.com/office/drawing/2014/main" id="{80ABEB0A-752F-B1A7-0319-D8F6539B823B}"/>
              </a:ext>
            </a:extLst>
          </p:cNvPr>
          <p:cNvSpPr txBox="1"/>
          <p:nvPr/>
        </p:nvSpPr>
        <p:spPr>
          <a:xfrm>
            <a:off x="5903267" y="1179350"/>
            <a:ext cx="1534394" cy="276999"/>
          </a:xfrm>
          <a:prstGeom prst="rect">
            <a:avLst/>
          </a:prstGeom>
          <a:noFill/>
        </p:spPr>
        <p:txBody>
          <a:bodyPr wrap="none" rtlCol="0">
            <a:spAutoFit/>
          </a:bodyPr>
          <a:lstStyle/>
          <a:p>
            <a:r>
              <a:rPr lang="en-US" sz="1200" i="1" dirty="0">
                <a:latin typeface="Optima" panose="02000503060000020004" pitchFamily="2" charset="0"/>
              </a:rPr>
              <a:t>Imai and Sakai 1961</a:t>
            </a:r>
          </a:p>
        </p:txBody>
      </p:sp>
    </p:spTree>
    <p:extLst>
      <p:ext uri="{BB962C8B-B14F-4D97-AF65-F5344CB8AC3E}">
        <p14:creationId xmlns:p14="http://schemas.microsoft.com/office/powerpoint/2010/main" val="1562501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18E1F-A54C-689A-BEB1-41CBA1A3426A}"/>
              </a:ext>
            </a:extLst>
          </p:cNvPr>
          <p:cNvPicPr>
            <a:picLocks noChangeAspect="1"/>
          </p:cNvPicPr>
          <p:nvPr/>
        </p:nvPicPr>
        <p:blipFill rotWithShape="1">
          <a:blip r:embed="rId3"/>
          <a:srcRect l="1133" r="50320"/>
          <a:stretch/>
        </p:blipFill>
        <p:spPr>
          <a:xfrm>
            <a:off x="263548" y="984015"/>
            <a:ext cx="4229884" cy="3880547"/>
          </a:xfrm>
          <a:prstGeom prst="rect">
            <a:avLst/>
          </a:prstGeom>
          <a:ln>
            <a:solidFill>
              <a:schemeClr val="tx1"/>
            </a:solidFill>
          </a:ln>
        </p:spPr>
      </p:pic>
      <p:sp>
        <p:nvSpPr>
          <p:cNvPr id="9" name="TextBox 8">
            <a:extLst>
              <a:ext uri="{FF2B5EF4-FFF2-40B4-BE49-F238E27FC236}">
                <a16:creationId xmlns:a16="http://schemas.microsoft.com/office/drawing/2014/main" id="{B84303FD-7160-1B94-7F35-D804416368C6}"/>
              </a:ext>
            </a:extLst>
          </p:cNvPr>
          <p:cNvSpPr txBox="1"/>
          <p:nvPr/>
        </p:nvSpPr>
        <p:spPr>
          <a:xfrm>
            <a:off x="738573" y="1231125"/>
            <a:ext cx="3568045" cy="338554"/>
          </a:xfrm>
          <a:prstGeom prst="rect">
            <a:avLst/>
          </a:prstGeom>
          <a:noFill/>
        </p:spPr>
        <p:txBody>
          <a:bodyPr wrap="square" rtlCol="0">
            <a:spAutoFit/>
          </a:bodyPr>
          <a:lstStyle/>
          <a:p>
            <a:pPr algn="r"/>
            <a:r>
              <a:rPr lang="en-US" sz="1600" i="1" dirty="0">
                <a:latin typeface="Optima" panose="02000503060000020004" pitchFamily="2" charset="0"/>
                <a:cs typeface="Arial" panose="020B0604020202020204" pitchFamily="34" charset="0"/>
              </a:rPr>
              <a:t>Native: r = -0.78; p&lt; 0.001</a:t>
            </a:r>
          </a:p>
        </p:txBody>
      </p:sp>
      <p:sp>
        <p:nvSpPr>
          <p:cNvPr id="8" name="Title 1">
            <a:extLst>
              <a:ext uri="{FF2B5EF4-FFF2-40B4-BE49-F238E27FC236}">
                <a16:creationId xmlns:a16="http://schemas.microsoft.com/office/drawing/2014/main" id="{419B681A-1118-FFD3-CA32-14BAFEFAF7D2}"/>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“Deliberate ecological fitting” of Pacific oysters</a:t>
            </a:r>
          </a:p>
        </p:txBody>
      </p:sp>
    </p:spTree>
    <p:extLst>
      <p:ext uri="{BB962C8B-B14F-4D97-AF65-F5344CB8AC3E}">
        <p14:creationId xmlns:p14="http://schemas.microsoft.com/office/powerpoint/2010/main" val="4219373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F9A1FB-B870-CA2F-D9CA-27693F5D1841}"/>
              </a:ext>
            </a:extLst>
          </p:cNvPr>
          <p:cNvPicPr>
            <a:picLocks noChangeAspect="1"/>
          </p:cNvPicPr>
          <p:nvPr/>
        </p:nvPicPr>
        <p:blipFill rotWithShape="1">
          <a:blip r:embed="rId3"/>
          <a:srcRect l="1698" r="51001"/>
          <a:stretch/>
        </p:blipFill>
        <p:spPr>
          <a:xfrm>
            <a:off x="242964" y="903256"/>
            <a:ext cx="4229884" cy="3968007"/>
          </a:xfrm>
          <a:prstGeom prst="rect">
            <a:avLst/>
          </a:prstGeom>
          <a:ln>
            <a:solidFill>
              <a:schemeClr val="tx1"/>
            </a:solidFill>
          </a:ln>
        </p:spPr>
      </p:pic>
      <p:sp>
        <p:nvSpPr>
          <p:cNvPr id="4" name="TextBox 3">
            <a:extLst>
              <a:ext uri="{FF2B5EF4-FFF2-40B4-BE49-F238E27FC236}">
                <a16:creationId xmlns:a16="http://schemas.microsoft.com/office/drawing/2014/main" id="{C379327E-3A8D-14E0-DA66-0F4940F5B7BF}"/>
              </a:ext>
            </a:extLst>
          </p:cNvPr>
          <p:cNvSpPr txBox="1"/>
          <p:nvPr/>
        </p:nvSpPr>
        <p:spPr>
          <a:xfrm>
            <a:off x="738573" y="1165023"/>
            <a:ext cx="3568045" cy="523220"/>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-0.78; p&lt; 0.001</a:t>
            </a:r>
          </a:p>
          <a:p>
            <a:pPr algn="r"/>
            <a:r>
              <a:rPr lang="en-US" sz="1400" i="1" dirty="0">
                <a:latin typeface="Optima" panose="02000503060000020004" pitchFamily="2" charset="0"/>
                <a:cs typeface="Arial" panose="020B0604020202020204" pitchFamily="34" charset="0"/>
              </a:rPr>
              <a:t>Introduced: r = -0.74; p &lt; 0.001</a:t>
            </a:r>
          </a:p>
        </p:txBody>
      </p:sp>
      <p:sp>
        <p:nvSpPr>
          <p:cNvPr id="14" name="Title 1">
            <a:extLst>
              <a:ext uri="{FF2B5EF4-FFF2-40B4-BE49-F238E27FC236}">
                <a16:creationId xmlns:a16="http://schemas.microsoft.com/office/drawing/2014/main" id="{FB75ED91-8C95-A6BD-01E8-53E094DC4BF6}"/>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“Deliberate ecological fitting” of Pacific oysters</a:t>
            </a:r>
          </a:p>
        </p:txBody>
      </p:sp>
      <p:sp>
        <p:nvSpPr>
          <p:cNvPr id="16" name="TextBox 15">
            <a:extLst>
              <a:ext uri="{FF2B5EF4-FFF2-40B4-BE49-F238E27FC236}">
                <a16:creationId xmlns:a16="http://schemas.microsoft.com/office/drawing/2014/main" id="{7E4E5020-5167-952B-C795-8F73929BA4CC}"/>
              </a:ext>
            </a:extLst>
          </p:cNvPr>
          <p:cNvSpPr txBox="1"/>
          <p:nvPr/>
        </p:nvSpPr>
        <p:spPr>
          <a:xfrm>
            <a:off x="5278582" y="1246909"/>
            <a:ext cx="3397827" cy="2677656"/>
          </a:xfrm>
          <a:prstGeom prst="rect">
            <a:avLst/>
          </a:prstGeom>
          <a:noFill/>
        </p:spPr>
        <p:txBody>
          <a:bodyPr wrap="square" rtlCol="0">
            <a:spAutoFit/>
          </a:bodyPr>
          <a:lstStyle/>
          <a:p>
            <a:r>
              <a:rPr lang="en-US" sz="2800" i="1" dirty="0">
                <a:latin typeface="Optima" panose="02000503060000020004" pitchFamily="2" charset="0"/>
              </a:rPr>
              <a:t>Ecological fitting reflects deliberate decisions by smart oyster biologists of appropriate genetic sources</a:t>
            </a:r>
          </a:p>
        </p:txBody>
      </p:sp>
    </p:spTree>
    <p:extLst>
      <p:ext uri="{BB962C8B-B14F-4D97-AF65-F5344CB8AC3E}">
        <p14:creationId xmlns:p14="http://schemas.microsoft.com/office/powerpoint/2010/main" val="1221978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9D6CF85-6449-112E-C038-2696BB84F61F}"/>
              </a:ext>
            </a:extLst>
          </p:cNvPr>
          <p:cNvPicPr>
            <a:picLocks noChangeAspect="1"/>
          </p:cNvPicPr>
          <p:nvPr/>
        </p:nvPicPr>
        <p:blipFill rotWithShape="1">
          <a:blip r:embed="rId3"/>
          <a:srcRect l="51453"/>
          <a:stretch/>
        </p:blipFill>
        <p:spPr>
          <a:xfrm>
            <a:off x="4759036" y="992995"/>
            <a:ext cx="4220096" cy="3871568"/>
          </a:xfrm>
          <a:prstGeom prst="rect">
            <a:avLst/>
          </a:prstGeom>
          <a:ln>
            <a:solidFill>
              <a:schemeClr val="tx1"/>
            </a:solidFill>
          </a:ln>
        </p:spPr>
      </p:pic>
      <p:sp>
        <p:nvSpPr>
          <p:cNvPr id="13" name="TextBox 12">
            <a:extLst>
              <a:ext uri="{FF2B5EF4-FFF2-40B4-BE49-F238E27FC236}">
                <a16:creationId xmlns:a16="http://schemas.microsoft.com/office/drawing/2014/main" id="{FB23D458-B2D6-A61D-E39B-7FD764CC8461}"/>
              </a:ext>
            </a:extLst>
          </p:cNvPr>
          <p:cNvSpPr txBox="1"/>
          <p:nvPr/>
        </p:nvSpPr>
        <p:spPr>
          <a:xfrm>
            <a:off x="5221614" y="1165023"/>
            <a:ext cx="3568045" cy="338554"/>
          </a:xfrm>
          <a:prstGeom prst="rect">
            <a:avLst/>
          </a:prstGeom>
          <a:noFill/>
        </p:spPr>
        <p:txBody>
          <a:bodyPr wrap="square" rtlCol="0">
            <a:spAutoFit/>
          </a:bodyPr>
          <a:lstStyle/>
          <a:p>
            <a:pPr algn="r"/>
            <a:r>
              <a:rPr lang="en-US" sz="1600" i="1" dirty="0">
                <a:latin typeface="Optima" panose="02000503060000020004" pitchFamily="2" charset="0"/>
                <a:cs typeface="Arial" panose="020B0604020202020204" pitchFamily="34" charset="0"/>
              </a:rPr>
              <a:t>Native: r = -0.76; p = 0.001</a:t>
            </a:r>
          </a:p>
        </p:txBody>
      </p:sp>
      <p:sp>
        <p:nvSpPr>
          <p:cNvPr id="12" name="Title 1">
            <a:extLst>
              <a:ext uri="{FF2B5EF4-FFF2-40B4-BE49-F238E27FC236}">
                <a16:creationId xmlns:a16="http://schemas.microsoft.com/office/drawing/2014/main" id="{60E8293B-AE30-DFE4-A6B1-9D2B02154AD6}"/>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A genetic legacy of Pacific oyster introductions</a:t>
            </a:r>
          </a:p>
        </p:txBody>
      </p:sp>
    </p:spTree>
    <p:extLst>
      <p:ext uri="{BB962C8B-B14F-4D97-AF65-F5344CB8AC3E}">
        <p14:creationId xmlns:p14="http://schemas.microsoft.com/office/powerpoint/2010/main" val="2265001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FE5E418-589B-E4E5-D965-A89B8ADD63AA}"/>
              </a:ext>
            </a:extLst>
          </p:cNvPr>
          <p:cNvGrpSpPr/>
          <p:nvPr/>
        </p:nvGrpSpPr>
        <p:grpSpPr>
          <a:xfrm>
            <a:off x="4726239" y="1039098"/>
            <a:ext cx="4268216" cy="3865215"/>
            <a:chOff x="4726239" y="1039098"/>
            <a:chExt cx="4268216" cy="3865215"/>
          </a:xfrm>
        </p:grpSpPr>
        <p:pic>
          <p:nvPicPr>
            <p:cNvPr id="8" name="Picture 7">
              <a:extLst>
                <a:ext uri="{FF2B5EF4-FFF2-40B4-BE49-F238E27FC236}">
                  <a16:creationId xmlns:a16="http://schemas.microsoft.com/office/drawing/2014/main" id="{F662ACAE-FB54-E757-EFE9-1EF6DEA23741}"/>
                </a:ext>
              </a:extLst>
            </p:cNvPr>
            <p:cNvPicPr>
              <a:picLocks noChangeAspect="1"/>
            </p:cNvPicPr>
            <p:nvPr/>
          </p:nvPicPr>
          <p:blipFill rotWithShape="1">
            <a:blip r:embed="rId3"/>
            <a:srcRect l="51265" r="-264"/>
            <a:stretch/>
          </p:blipFill>
          <p:spPr>
            <a:xfrm>
              <a:off x="4726239" y="1039098"/>
              <a:ext cx="4268216" cy="3865215"/>
            </a:xfrm>
            <a:prstGeom prst="rect">
              <a:avLst/>
            </a:prstGeom>
            <a:ln>
              <a:solidFill>
                <a:schemeClr val="tx1"/>
              </a:solidFill>
            </a:ln>
          </p:spPr>
        </p:pic>
        <p:sp>
          <p:nvSpPr>
            <p:cNvPr id="10" name="TextBox 9">
              <a:extLst>
                <a:ext uri="{FF2B5EF4-FFF2-40B4-BE49-F238E27FC236}">
                  <a16:creationId xmlns:a16="http://schemas.microsoft.com/office/drawing/2014/main" id="{CF47BEB4-85A6-4CFB-903B-8E79600F5EF4}"/>
                </a:ext>
              </a:extLst>
            </p:cNvPr>
            <p:cNvSpPr txBox="1"/>
            <p:nvPr/>
          </p:nvSpPr>
          <p:spPr>
            <a:xfrm>
              <a:off x="5223415" y="1354235"/>
              <a:ext cx="3568045" cy="523220"/>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-0.76; p = 0.001</a:t>
              </a:r>
            </a:p>
            <a:p>
              <a:pPr algn="r"/>
              <a:r>
                <a:rPr lang="en-US" sz="1400" i="1" dirty="0">
                  <a:latin typeface="Optima" panose="02000503060000020004" pitchFamily="2" charset="0"/>
                  <a:cs typeface="Arial" panose="020B0604020202020204" pitchFamily="34" charset="0"/>
                </a:rPr>
                <a:t>Introduced: r = -0.63; p &lt; 0.001</a:t>
              </a:r>
            </a:p>
          </p:txBody>
        </p:sp>
      </p:grpSp>
      <p:sp>
        <p:nvSpPr>
          <p:cNvPr id="17" name="Title 1">
            <a:extLst>
              <a:ext uri="{FF2B5EF4-FFF2-40B4-BE49-F238E27FC236}">
                <a16:creationId xmlns:a16="http://schemas.microsoft.com/office/drawing/2014/main" id="{1EA199EE-A322-5B5D-7308-2602D92936EE}"/>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A genetic legacy of Pacific oyster introductions</a:t>
            </a:r>
          </a:p>
        </p:txBody>
      </p:sp>
      <p:sp>
        <p:nvSpPr>
          <p:cNvPr id="18" name="TextBox 17">
            <a:extLst>
              <a:ext uri="{FF2B5EF4-FFF2-40B4-BE49-F238E27FC236}">
                <a16:creationId xmlns:a16="http://schemas.microsoft.com/office/drawing/2014/main" id="{3D6E3ABF-91B4-26D9-899B-D85DE4AFE51A}"/>
              </a:ext>
            </a:extLst>
          </p:cNvPr>
          <p:cNvSpPr txBox="1"/>
          <p:nvPr/>
        </p:nvSpPr>
        <p:spPr>
          <a:xfrm>
            <a:off x="602674" y="1650435"/>
            <a:ext cx="3397827" cy="2246769"/>
          </a:xfrm>
          <a:prstGeom prst="rect">
            <a:avLst/>
          </a:prstGeom>
          <a:noFill/>
        </p:spPr>
        <p:txBody>
          <a:bodyPr wrap="square" rtlCol="0">
            <a:spAutoFit/>
          </a:bodyPr>
          <a:lstStyle/>
          <a:p>
            <a:r>
              <a:rPr lang="en-US" sz="2800" i="1" dirty="0">
                <a:latin typeface="Optima" panose="02000503060000020004" pitchFamily="2" charset="0"/>
              </a:rPr>
              <a:t>Introduced populations maintain similar heterozygosity as their genetic source</a:t>
            </a:r>
          </a:p>
        </p:txBody>
      </p:sp>
    </p:spTree>
    <p:extLst>
      <p:ext uri="{BB962C8B-B14F-4D97-AF65-F5344CB8AC3E}">
        <p14:creationId xmlns:p14="http://schemas.microsoft.com/office/powerpoint/2010/main" val="3511747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P</a:t>
            </a:r>
            <a:r>
              <a:rPr lang="en-US" sz="2000" dirty="0">
                <a:solidFill>
                  <a:schemeClr val="bg1">
                    <a:lumMod val="85000"/>
                  </a:schemeClr>
                </a:solidFill>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The invasion history of </a:t>
            </a:r>
            <a:r>
              <a:rPr lang="en-US" sz="2000" dirty="0">
                <a:solidFill>
                  <a:schemeClr val="bg1">
                    <a:lumMod val="85000"/>
                  </a:schemeClr>
                </a:solidFill>
                <a:latin typeface="Optima" panose="02000503060000020004" pitchFamily="2" charset="0"/>
                <a:cs typeface="Arial" panose="020B0604020202020204" pitchFamily="34" charset="0"/>
              </a:rPr>
              <a:t>non-native populations</a:t>
            </a:r>
            <a:endParaRPr lang="en-US" sz="2000" b="0" i="0" u="none" strike="noStrike" dirty="0">
              <a:solidFill>
                <a:schemeClr val="bg1">
                  <a:lumMod val="85000"/>
                </a:schemeClr>
              </a:solidFill>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latin typeface="Optima" panose="02000503060000020004" pitchFamily="2" charset="0"/>
                <a:cs typeface="Arial" panose="020B0604020202020204" pitchFamily="34" charset="0"/>
              </a:rPr>
              <a:t>Role of oyster invasions on species introductions</a:t>
            </a:r>
            <a:endParaRPr lang="en-US" sz="2000" i="1" dirty="0">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3410687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9876" y="61501"/>
            <a:ext cx="8488020" cy="523220"/>
          </a:xfrm>
          <a:prstGeom prst="rect">
            <a:avLst/>
          </a:prstGeom>
          <a:noFill/>
        </p:spPr>
        <p:txBody>
          <a:bodyPr wrap="square" rtlCol="0">
            <a:spAutoFit/>
          </a:bodyPr>
          <a:lstStyle/>
          <a:p>
            <a:pPr algn="r"/>
            <a:r>
              <a:rPr lang="en-US" sz="2800" dirty="0">
                <a:latin typeface="Optima" panose="02000503060000020004" pitchFamily="2" charset="0"/>
                <a:cs typeface="Arial"/>
              </a:rPr>
              <a:t>Source of </a:t>
            </a:r>
            <a:r>
              <a:rPr lang="en-US" sz="2800" i="1" dirty="0" err="1">
                <a:latin typeface="Optima" panose="02000503060000020004" pitchFamily="2" charset="0"/>
                <a:cs typeface="Arial"/>
              </a:rPr>
              <a:t>Gracilaria</a:t>
            </a:r>
            <a:r>
              <a:rPr lang="en-US" sz="2800" i="1" dirty="0">
                <a:latin typeface="Optima" panose="02000503060000020004" pitchFamily="2" charset="0"/>
                <a:cs typeface="Arial"/>
              </a:rPr>
              <a:t> </a:t>
            </a:r>
            <a:r>
              <a:rPr lang="en-US" sz="2800" i="1" dirty="0" err="1">
                <a:latin typeface="Optima" panose="02000503060000020004" pitchFamily="2" charset="0"/>
                <a:cs typeface="Arial"/>
              </a:rPr>
              <a:t>vermiculophylla</a:t>
            </a:r>
            <a:r>
              <a:rPr lang="en-US" sz="2800" i="1" dirty="0">
                <a:latin typeface="Optima" panose="02000503060000020004" pitchFamily="2" charset="0"/>
                <a:cs typeface="Arial"/>
              </a:rPr>
              <a:t> </a:t>
            </a:r>
            <a:r>
              <a:rPr lang="en-US" sz="2800" dirty="0">
                <a:latin typeface="Optima" panose="02000503060000020004" pitchFamily="2" charset="0"/>
                <a:cs typeface="Arial"/>
              </a:rPr>
              <a:t>is Miyagi</a:t>
            </a:r>
          </a:p>
        </p:txBody>
      </p:sp>
      <p:pic>
        <p:nvPicPr>
          <p:cNvPr id="2" name="Picture 1">
            <a:extLst>
              <a:ext uri="{FF2B5EF4-FFF2-40B4-BE49-F238E27FC236}">
                <a16:creationId xmlns:a16="http://schemas.microsoft.com/office/drawing/2014/main" id="{DBBD0AC5-38DA-3F4A-8944-664D7482F33E}"/>
              </a:ext>
            </a:extLst>
          </p:cNvPr>
          <p:cNvPicPr>
            <a:picLocks noChangeAspect="1"/>
          </p:cNvPicPr>
          <p:nvPr/>
        </p:nvPicPr>
        <p:blipFill rotWithShape="1">
          <a:blip r:embed="rId3"/>
          <a:srcRect t="1993"/>
          <a:stretch/>
        </p:blipFill>
        <p:spPr>
          <a:xfrm>
            <a:off x="203885" y="657225"/>
            <a:ext cx="4838132" cy="4457700"/>
          </a:xfrm>
          <a:prstGeom prst="rect">
            <a:avLst/>
          </a:prstGeom>
        </p:spPr>
      </p:pic>
      <p:sp>
        <p:nvSpPr>
          <p:cNvPr id="6" name="Rectangle 5">
            <a:extLst>
              <a:ext uri="{FF2B5EF4-FFF2-40B4-BE49-F238E27FC236}">
                <a16:creationId xmlns:a16="http://schemas.microsoft.com/office/drawing/2014/main" id="{7A2E2067-1052-124F-BDA5-7429EC852BE7}"/>
              </a:ext>
            </a:extLst>
          </p:cNvPr>
          <p:cNvSpPr/>
          <p:nvPr/>
        </p:nvSpPr>
        <p:spPr>
          <a:xfrm>
            <a:off x="3005053" y="759653"/>
            <a:ext cx="2119062" cy="2209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Optima" panose="02000503060000020004" pitchFamily="2" charset="0"/>
            </a:endParaRPr>
          </a:p>
        </p:txBody>
      </p:sp>
      <p:sp>
        <p:nvSpPr>
          <p:cNvPr id="8" name="TextBox 7">
            <a:extLst>
              <a:ext uri="{FF2B5EF4-FFF2-40B4-BE49-F238E27FC236}">
                <a16:creationId xmlns:a16="http://schemas.microsoft.com/office/drawing/2014/main" id="{1E50F0CB-6E4F-AB12-AE8D-8A8B411CC162}"/>
              </a:ext>
            </a:extLst>
          </p:cNvPr>
          <p:cNvSpPr txBox="1"/>
          <p:nvPr/>
        </p:nvSpPr>
        <p:spPr>
          <a:xfrm>
            <a:off x="4962504" y="4383847"/>
            <a:ext cx="4572000" cy="923330"/>
          </a:xfrm>
          <a:prstGeom prst="rect">
            <a:avLst/>
          </a:prstGeom>
          <a:noFill/>
        </p:spPr>
        <p:txBody>
          <a:bodyPr wrap="square">
            <a:spAutoFit/>
          </a:bodyPr>
          <a:lstStyle/>
          <a:p>
            <a:r>
              <a:rPr lang="en-US" sz="1800" i="1" dirty="0">
                <a:latin typeface="Optima" panose="02000503060000020004" pitchFamily="2" charset="0"/>
                <a:cs typeface="Arial" panose="020B0604020202020204" pitchFamily="34" charset="0"/>
              </a:rPr>
              <a:t>62,285 SNPs at 351 unique genets</a:t>
            </a:r>
          </a:p>
          <a:p>
            <a:r>
              <a:rPr lang="en-US" dirty="0">
                <a:latin typeface="Optima" panose="02000503060000020004" pitchFamily="2" charset="0"/>
                <a:cs typeface="Arial" panose="020B0604020202020204" pitchFamily="34" charset="0"/>
              </a:rPr>
              <a:t>- </a:t>
            </a:r>
            <a:r>
              <a:rPr lang="en-US" sz="1800" dirty="0">
                <a:latin typeface="Optima" panose="02000503060000020004" pitchFamily="2" charset="0"/>
                <a:cs typeface="Arial" panose="020B0604020202020204" pitchFamily="34" charset="0"/>
              </a:rPr>
              <a:t>Flanagan </a:t>
            </a:r>
            <a:r>
              <a:rPr lang="en-US" sz="1800" i="1" dirty="0">
                <a:latin typeface="Optima" panose="02000503060000020004" pitchFamily="2" charset="0"/>
                <a:cs typeface="Arial" panose="020B0604020202020204" pitchFamily="34" charset="0"/>
              </a:rPr>
              <a:t>et al </a:t>
            </a:r>
            <a:r>
              <a:rPr lang="en-US" sz="1800" dirty="0">
                <a:latin typeface="Optima" panose="02000503060000020004" pitchFamily="2" charset="0"/>
                <a:cs typeface="Arial" panose="020B0604020202020204" pitchFamily="34" charset="0"/>
              </a:rPr>
              <a:t>2021 </a:t>
            </a:r>
            <a:r>
              <a:rPr lang="en-US" sz="1800" i="1" dirty="0">
                <a:latin typeface="Optima" panose="02000503060000020004" pitchFamily="2" charset="0"/>
                <a:cs typeface="Arial" panose="020B0604020202020204" pitchFamily="34" charset="0"/>
              </a:rPr>
              <a:t>Molecular Ecology</a:t>
            </a:r>
          </a:p>
          <a:p>
            <a:endParaRPr lang="en-US" sz="1800" i="1" dirty="0">
              <a:latin typeface="Optima" panose="02000503060000020004" pitchFamily="2" charset="0"/>
              <a:cs typeface="Arial" panose="020B0604020202020204" pitchFamily="34" charset="0"/>
            </a:endParaRPr>
          </a:p>
        </p:txBody>
      </p:sp>
      <p:pic>
        <p:nvPicPr>
          <p:cNvPr id="9" name="Picture 8" descr="2015-05-27 10.21.35.jpg">
            <a:extLst>
              <a:ext uri="{FF2B5EF4-FFF2-40B4-BE49-F238E27FC236}">
                <a16:creationId xmlns:a16="http://schemas.microsoft.com/office/drawing/2014/main" id="{065EDA40-A3FD-7ED0-2D68-4C005868E1FC}"/>
              </a:ext>
            </a:extLst>
          </p:cNvPr>
          <p:cNvPicPr>
            <a:picLocks noChangeAspect="1"/>
          </p:cNvPicPr>
          <p:nvPr/>
        </p:nvPicPr>
        <p:blipFill rotWithShape="1">
          <a:blip r:embed="rId4">
            <a:extLst>
              <a:ext uri="{28A0092B-C50C-407E-A947-70E740481C1C}">
                <a14:useLocalDpi xmlns:a14="http://schemas.microsoft.com/office/drawing/2010/main" val="0"/>
              </a:ext>
            </a:extLst>
          </a:blip>
          <a:srcRect l="28148" t="20555" r="20494" b="21667"/>
          <a:stretch/>
        </p:blipFill>
        <p:spPr>
          <a:xfrm>
            <a:off x="5618509" y="657225"/>
            <a:ext cx="2437572" cy="3656358"/>
          </a:xfrm>
          <a:prstGeom prst="rect">
            <a:avLst/>
          </a:prstGeom>
          <a:ln>
            <a:solidFill>
              <a:schemeClr val="tx1"/>
            </a:solidFill>
          </a:ln>
        </p:spPr>
      </p:pic>
    </p:spTree>
    <p:extLst>
      <p:ext uri="{BB962C8B-B14F-4D97-AF65-F5344CB8AC3E}">
        <p14:creationId xmlns:p14="http://schemas.microsoft.com/office/powerpoint/2010/main" val="2218439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20B40B2-2183-7D0C-A1C7-799CDA1817B0}"/>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rcRect t="5878" b="13187"/>
          <a:stretch/>
        </p:blipFill>
        <p:spPr>
          <a:xfrm>
            <a:off x="20" y="10"/>
            <a:ext cx="9143980" cy="5143490"/>
          </a:xfrm>
          <a:prstGeom prst="rect">
            <a:avLst/>
          </a:prstGeom>
        </p:spPr>
      </p:pic>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1143000" y="841771"/>
            <a:ext cx="7108634" cy="2175389"/>
          </a:xfrm>
        </p:spPr>
        <p:txBody>
          <a:bodyPr vert="horz" lIns="91440" tIns="45720" rIns="91440" bIns="45720" rtlCol="0" anchor="b">
            <a:noAutofit/>
          </a:bodyPr>
          <a:lstStyle/>
          <a:p>
            <a:pPr algn="ctr" defTabSz="914400"/>
            <a:r>
              <a:rPr lang="en-US" sz="2800" i="1" dirty="0">
                <a:solidFill>
                  <a:srgbClr val="FFFFFF"/>
                </a:solidFill>
                <a:latin typeface="Optima" panose="02000503060000020004" pitchFamily="2" charset="0"/>
              </a:rPr>
              <a:t>The greatest agency of all that spreads marine animals to new quarters of the world must be the business of oyster culture, a very ancient and world-wide craft. </a:t>
            </a:r>
            <a:br>
              <a:rPr lang="en-US" sz="2800" i="1" dirty="0">
                <a:solidFill>
                  <a:srgbClr val="FFFFFF"/>
                </a:solidFill>
                <a:latin typeface="Optima" panose="02000503060000020004" pitchFamily="2" charset="0"/>
              </a:rPr>
            </a:br>
            <a:r>
              <a:rPr lang="en-US" sz="2800" dirty="0">
                <a:solidFill>
                  <a:srgbClr val="FFFFFF"/>
                </a:solidFill>
                <a:latin typeface="Optima" panose="02000503060000020004" pitchFamily="2" charset="0"/>
              </a:rPr>
              <a:t>– Charles Elton (1958)</a:t>
            </a:r>
          </a:p>
        </p:txBody>
      </p:sp>
    </p:spTree>
    <p:extLst>
      <p:ext uri="{BB962C8B-B14F-4D97-AF65-F5344CB8AC3E}">
        <p14:creationId xmlns:p14="http://schemas.microsoft.com/office/powerpoint/2010/main" val="248904373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9876" y="61501"/>
            <a:ext cx="8488020" cy="523220"/>
          </a:xfrm>
          <a:prstGeom prst="rect">
            <a:avLst/>
          </a:prstGeom>
          <a:noFill/>
        </p:spPr>
        <p:txBody>
          <a:bodyPr wrap="square" rtlCol="0">
            <a:spAutoFit/>
          </a:bodyPr>
          <a:lstStyle/>
          <a:p>
            <a:pPr algn="r"/>
            <a:r>
              <a:rPr lang="en-US" sz="2800" dirty="0">
                <a:latin typeface="Optima" panose="02000503060000020004" pitchFamily="2" charset="0"/>
                <a:cs typeface="Arial"/>
              </a:rPr>
              <a:t>Source of </a:t>
            </a:r>
            <a:r>
              <a:rPr lang="en-US" sz="2800" i="1" dirty="0" err="1">
                <a:latin typeface="Optima" panose="02000503060000020004" pitchFamily="2" charset="0"/>
                <a:cs typeface="Arial"/>
              </a:rPr>
              <a:t>Gracilaria</a:t>
            </a:r>
            <a:r>
              <a:rPr lang="en-US" sz="2800" i="1" dirty="0">
                <a:latin typeface="Optima" panose="02000503060000020004" pitchFamily="2" charset="0"/>
                <a:cs typeface="Arial"/>
              </a:rPr>
              <a:t> </a:t>
            </a:r>
            <a:r>
              <a:rPr lang="en-US" sz="2800" i="1" dirty="0" err="1">
                <a:latin typeface="Optima" panose="02000503060000020004" pitchFamily="2" charset="0"/>
                <a:cs typeface="Arial"/>
              </a:rPr>
              <a:t>vermiculophylla</a:t>
            </a:r>
            <a:r>
              <a:rPr lang="en-US" sz="2800" i="1" dirty="0">
                <a:latin typeface="Optima" panose="02000503060000020004" pitchFamily="2" charset="0"/>
                <a:cs typeface="Arial"/>
              </a:rPr>
              <a:t> </a:t>
            </a:r>
            <a:r>
              <a:rPr lang="en-US" sz="2800" dirty="0">
                <a:latin typeface="Optima" panose="02000503060000020004" pitchFamily="2" charset="0"/>
                <a:cs typeface="Arial"/>
              </a:rPr>
              <a:t>is Miyagi</a:t>
            </a:r>
          </a:p>
        </p:txBody>
      </p:sp>
      <p:pic>
        <p:nvPicPr>
          <p:cNvPr id="2" name="Picture 1">
            <a:extLst>
              <a:ext uri="{FF2B5EF4-FFF2-40B4-BE49-F238E27FC236}">
                <a16:creationId xmlns:a16="http://schemas.microsoft.com/office/drawing/2014/main" id="{DBBD0AC5-38DA-3F4A-8944-664D7482F33E}"/>
              </a:ext>
            </a:extLst>
          </p:cNvPr>
          <p:cNvPicPr>
            <a:picLocks noChangeAspect="1"/>
          </p:cNvPicPr>
          <p:nvPr/>
        </p:nvPicPr>
        <p:blipFill rotWithShape="1">
          <a:blip r:embed="rId3"/>
          <a:srcRect t="1993"/>
          <a:stretch/>
        </p:blipFill>
        <p:spPr>
          <a:xfrm>
            <a:off x="203885" y="657225"/>
            <a:ext cx="4838132" cy="4457700"/>
          </a:xfrm>
          <a:prstGeom prst="rect">
            <a:avLst/>
          </a:prstGeom>
        </p:spPr>
      </p:pic>
      <p:sp>
        <p:nvSpPr>
          <p:cNvPr id="6" name="Rectangle 5">
            <a:extLst>
              <a:ext uri="{FF2B5EF4-FFF2-40B4-BE49-F238E27FC236}">
                <a16:creationId xmlns:a16="http://schemas.microsoft.com/office/drawing/2014/main" id="{7A2E2067-1052-124F-BDA5-7429EC852BE7}"/>
              </a:ext>
            </a:extLst>
          </p:cNvPr>
          <p:cNvSpPr/>
          <p:nvPr/>
        </p:nvSpPr>
        <p:spPr>
          <a:xfrm>
            <a:off x="3005053" y="759653"/>
            <a:ext cx="2119062" cy="2209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Optima" panose="02000503060000020004" pitchFamily="2" charset="0"/>
            </a:endParaRPr>
          </a:p>
        </p:txBody>
      </p:sp>
      <p:sp>
        <p:nvSpPr>
          <p:cNvPr id="8" name="TextBox 7">
            <a:extLst>
              <a:ext uri="{FF2B5EF4-FFF2-40B4-BE49-F238E27FC236}">
                <a16:creationId xmlns:a16="http://schemas.microsoft.com/office/drawing/2014/main" id="{1E50F0CB-6E4F-AB12-AE8D-8A8B411CC162}"/>
              </a:ext>
            </a:extLst>
          </p:cNvPr>
          <p:cNvSpPr txBox="1"/>
          <p:nvPr/>
        </p:nvSpPr>
        <p:spPr>
          <a:xfrm>
            <a:off x="4962504" y="4383847"/>
            <a:ext cx="4572000" cy="923330"/>
          </a:xfrm>
          <a:prstGeom prst="rect">
            <a:avLst/>
          </a:prstGeom>
          <a:noFill/>
        </p:spPr>
        <p:txBody>
          <a:bodyPr wrap="square">
            <a:spAutoFit/>
          </a:bodyPr>
          <a:lstStyle/>
          <a:p>
            <a:r>
              <a:rPr lang="en-US" sz="1800" i="1" dirty="0">
                <a:latin typeface="Optima" panose="02000503060000020004" pitchFamily="2" charset="0"/>
                <a:cs typeface="Arial" panose="020B0604020202020204" pitchFamily="34" charset="0"/>
              </a:rPr>
              <a:t>62,285 SNPs at 351 unique genets</a:t>
            </a:r>
          </a:p>
          <a:p>
            <a:r>
              <a:rPr lang="en-US" dirty="0">
                <a:latin typeface="Optima" panose="02000503060000020004" pitchFamily="2" charset="0"/>
                <a:cs typeface="Arial" panose="020B0604020202020204" pitchFamily="34" charset="0"/>
              </a:rPr>
              <a:t>- </a:t>
            </a:r>
            <a:r>
              <a:rPr lang="en-US" sz="1800" dirty="0">
                <a:latin typeface="Optima" panose="02000503060000020004" pitchFamily="2" charset="0"/>
                <a:cs typeface="Arial" panose="020B0604020202020204" pitchFamily="34" charset="0"/>
              </a:rPr>
              <a:t>Flanagan </a:t>
            </a:r>
            <a:r>
              <a:rPr lang="en-US" sz="1800" i="1" dirty="0">
                <a:latin typeface="Optima" panose="02000503060000020004" pitchFamily="2" charset="0"/>
                <a:cs typeface="Arial" panose="020B0604020202020204" pitchFamily="34" charset="0"/>
              </a:rPr>
              <a:t>et al </a:t>
            </a:r>
            <a:r>
              <a:rPr lang="en-US" sz="1800" dirty="0">
                <a:latin typeface="Optima" panose="02000503060000020004" pitchFamily="2" charset="0"/>
                <a:cs typeface="Arial" panose="020B0604020202020204" pitchFamily="34" charset="0"/>
              </a:rPr>
              <a:t>2021 </a:t>
            </a:r>
            <a:r>
              <a:rPr lang="en-US" sz="1800" i="1" dirty="0">
                <a:latin typeface="Optima" panose="02000503060000020004" pitchFamily="2" charset="0"/>
                <a:cs typeface="Arial" panose="020B0604020202020204" pitchFamily="34" charset="0"/>
              </a:rPr>
              <a:t>Molecular Ecology</a:t>
            </a:r>
          </a:p>
          <a:p>
            <a:endParaRPr lang="en-US" sz="1800" i="1" dirty="0">
              <a:latin typeface="Optima" panose="02000503060000020004" pitchFamily="2" charset="0"/>
              <a:cs typeface="Arial" panose="020B0604020202020204" pitchFamily="34" charset="0"/>
            </a:endParaRPr>
          </a:p>
        </p:txBody>
      </p:sp>
      <p:pic>
        <p:nvPicPr>
          <p:cNvPr id="9" name="Picture 8" descr="2015-05-27 10.21.35.jpg">
            <a:extLst>
              <a:ext uri="{FF2B5EF4-FFF2-40B4-BE49-F238E27FC236}">
                <a16:creationId xmlns:a16="http://schemas.microsoft.com/office/drawing/2014/main" id="{065EDA40-A3FD-7ED0-2D68-4C005868E1FC}"/>
              </a:ext>
            </a:extLst>
          </p:cNvPr>
          <p:cNvPicPr>
            <a:picLocks noChangeAspect="1"/>
          </p:cNvPicPr>
          <p:nvPr/>
        </p:nvPicPr>
        <p:blipFill rotWithShape="1">
          <a:blip r:embed="rId4">
            <a:extLst>
              <a:ext uri="{28A0092B-C50C-407E-A947-70E740481C1C}">
                <a14:useLocalDpi xmlns:a14="http://schemas.microsoft.com/office/drawing/2010/main" val="0"/>
              </a:ext>
            </a:extLst>
          </a:blip>
          <a:srcRect l="28148" t="20555" r="20494" b="21667"/>
          <a:stretch/>
        </p:blipFill>
        <p:spPr>
          <a:xfrm>
            <a:off x="5618509" y="657225"/>
            <a:ext cx="2437572" cy="3656358"/>
          </a:xfrm>
          <a:prstGeom prst="rect">
            <a:avLst/>
          </a:prstGeom>
          <a:ln>
            <a:solidFill>
              <a:schemeClr val="tx1"/>
            </a:solidFill>
          </a:ln>
        </p:spPr>
      </p:pic>
      <p:sp>
        <p:nvSpPr>
          <p:cNvPr id="13" name="Oval 12">
            <a:extLst>
              <a:ext uri="{FF2B5EF4-FFF2-40B4-BE49-F238E27FC236}">
                <a16:creationId xmlns:a16="http://schemas.microsoft.com/office/drawing/2014/main" id="{3E11877E-027A-8FAD-6DF5-CC2818476DC1}"/>
              </a:ext>
            </a:extLst>
          </p:cNvPr>
          <p:cNvSpPr/>
          <p:nvPr/>
        </p:nvSpPr>
        <p:spPr>
          <a:xfrm rot="20759244">
            <a:off x="2295939" y="1490785"/>
            <a:ext cx="610574" cy="1133061"/>
          </a:xfrm>
          <a:prstGeom prst="ellipse">
            <a:avLst/>
          </a:prstGeom>
          <a:no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64BB81-020C-7FC4-1074-2AE2F5EEE935}"/>
              </a:ext>
            </a:extLst>
          </p:cNvPr>
          <p:cNvSpPr txBox="1"/>
          <p:nvPr/>
        </p:nvSpPr>
        <p:spPr>
          <a:xfrm>
            <a:off x="3005053" y="1864553"/>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Tree>
    <p:extLst>
      <p:ext uri="{BB962C8B-B14F-4D97-AF65-F5344CB8AC3E}">
        <p14:creationId xmlns:p14="http://schemas.microsoft.com/office/powerpoint/2010/main" val="808513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9975" y="-49118"/>
            <a:ext cx="8920239" cy="523220"/>
          </a:xfrm>
          <a:prstGeom prst="rect">
            <a:avLst/>
          </a:prstGeom>
          <a:noFill/>
        </p:spPr>
        <p:txBody>
          <a:bodyPr wrap="square" rtlCol="0">
            <a:spAutoFit/>
          </a:bodyPr>
          <a:lstStyle/>
          <a:p>
            <a:pPr algn="r"/>
            <a:r>
              <a:rPr lang="en-US" sz="2800" dirty="0">
                <a:latin typeface="Optima" panose="02000503060000020004" pitchFamily="2" charset="0"/>
                <a:cs typeface="Arial"/>
              </a:rPr>
              <a:t>Source of </a:t>
            </a:r>
            <a:r>
              <a:rPr lang="en-US" sz="2800" i="1" dirty="0" err="1">
                <a:latin typeface="Optima" panose="02000503060000020004" pitchFamily="2" charset="0"/>
                <a:cs typeface="Arial"/>
              </a:rPr>
              <a:t>Gracilaria</a:t>
            </a:r>
            <a:r>
              <a:rPr lang="en-US" sz="2800" i="1" dirty="0">
                <a:latin typeface="Optima" panose="02000503060000020004" pitchFamily="2" charset="0"/>
                <a:cs typeface="Arial"/>
              </a:rPr>
              <a:t> </a:t>
            </a:r>
            <a:r>
              <a:rPr lang="en-US" sz="2800" i="1" dirty="0" err="1">
                <a:latin typeface="Optima" panose="02000503060000020004" pitchFamily="2" charset="0"/>
                <a:cs typeface="Arial"/>
              </a:rPr>
              <a:t>vermiculophylla</a:t>
            </a:r>
            <a:r>
              <a:rPr lang="en-US" sz="2800" i="1" dirty="0">
                <a:latin typeface="Optima" panose="02000503060000020004" pitchFamily="2" charset="0"/>
                <a:cs typeface="Arial"/>
              </a:rPr>
              <a:t> </a:t>
            </a:r>
            <a:r>
              <a:rPr lang="en-US" sz="2800" dirty="0">
                <a:latin typeface="Optima" panose="02000503060000020004" pitchFamily="2" charset="0"/>
                <a:cs typeface="Arial"/>
              </a:rPr>
              <a:t>is Miyagi Japan</a:t>
            </a:r>
          </a:p>
        </p:txBody>
      </p:sp>
      <p:pic>
        <p:nvPicPr>
          <p:cNvPr id="3" name="Picture 2">
            <a:extLst>
              <a:ext uri="{FF2B5EF4-FFF2-40B4-BE49-F238E27FC236}">
                <a16:creationId xmlns:a16="http://schemas.microsoft.com/office/drawing/2014/main" id="{1CFCE79B-AA45-0BE8-DDEA-09066F3839CF}"/>
              </a:ext>
            </a:extLst>
          </p:cNvPr>
          <p:cNvPicPr>
            <a:picLocks noChangeAspect="1"/>
          </p:cNvPicPr>
          <p:nvPr/>
        </p:nvPicPr>
        <p:blipFill rotWithShape="1">
          <a:blip r:embed="rId3"/>
          <a:srcRect t="2153"/>
          <a:stretch/>
        </p:blipFill>
        <p:spPr>
          <a:xfrm>
            <a:off x="4891034" y="916073"/>
            <a:ext cx="4050027" cy="3743654"/>
          </a:xfrm>
          <a:prstGeom prst="rect">
            <a:avLst/>
          </a:prstGeom>
        </p:spPr>
      </p:pic>
      <p:pic>
        <p:nvPicPr>
          <p:cNvPr id="5" name="Picture 4">
            <a:extLst>
              <a:ext uri="{FF2B5EF4-FFF2-40B4-BE49-F238E27FC236}">
                <a16:creationId xmlns:a16="http://schemas.microsoft.com/office/drawing/2014/main" id="{60AC96C1-12D4-367B-25BC-14A150D6896F}"/>
              </a:ext>
            </a:extLst>
          </p:cNvPr>
          <p:cNvPicPr>
            <a:picLocks noChangeAspect="1"/>
          </p:cNvPicPr>
          <p:nvPr/>
        </p:nvPicPr>
        <p:blipFill>
          <a:blip r:embed="rId4"/>
          <a:stretch>
            <a:fillRect/>
          </a:stretch>
        </p:blipFill>
        <p:spPr>
          <a:xfrm>
            <a:off x="-9975" y="860774"/>
            <a:ext cx="4688830" cy="3275530"/>
          </a:xfrm>
          <a:prstGeom prst="rect">
            <a:avLst/>
          </a:prstGeom>
        </p:spPr>
      </p:pic>
      <p:sp>
        <p:nvSpPr>
          <p:cNvPr id="7" name="TextBox 6">
            <a:extLst>
              <a:ext uri="{FF2B5EF4-FFF2-40B4-BE49-F238E27FC236}">
                <a16:creationId xmlns:a16="http://schemas.microsoft.com/office/drawing/2014/main" id="{DC616B06-5FE5-F4D1-14E8-FE2834464744}"/>
              </a:ext>
            </a:extLst>
          </p:cNvPr>
          <p:cNvSpPr txBox="1"/>
          <p:nvPr/>
        </p:nvSpPr>
        <p:spPr>
          <a:xfrm rot="5400000">
            <a:off x="8398926" y="2484155"/>
            <a:ext cx="931922" cy="400110"/>
          </a:xfrm>
          <a:prstGeom prst="rect">
            <a:avLst/>
          </a:prstGeom>
          <a:solidFill>
            <a:schemeClr val="bg1"/>
          </a:solidFill>
        </p:spPr>
        <p:txBody>
          <a:bodyPr wrap="none" rtlCol="0">
            <a:spAutoFit/>
          </a:bodyPr>
          <a:lstStyle/>
          <a:p>
            <a:r>
              <a:rPr lang="en-US" sz="2000" dirty="0">
                <a:latin typeface="Optima" panose="02000503060000020004" pitchFamily="2" charset="0"/>
              </a:rPr>
              <a:t>Miyagi</a:t>
            </a:r>
          </a:p>
        </p:txBody>
      </p:sp>
      <p:sp>
        <p:nvSpPr>
          <p:cNvPr id="10" name="Rectangle 9">
            <a:extLst>
              <a:ext uri="{FF2B5EF4-FFF2-40B4-BE49-F238E27FC236}">
                <a16:creationId xmlns:a16="http://schemas.microsoft.com/office/drawing/2014/main" id="{62D1020A-62D4-DB69-F1CD-689837AF2802}"/>
              </a:ext>
            </a:extLst>
          </p:cNvPr>
          <p:cNvSpPr/>
          <p:nvPr/>
        </p:nvSpPr>
        <p:spPr>
          <a:xfrm>
            <a:off x="6916047" y="897204"/>
            <a:ext cx="181438" cy="349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898F3A-EB16-AEA0-4251-EC87C2F7C4EC}"/>
              </a:ext>
            </a:extLst>
          </p:cNvPr>
          <p:cNvSpPr/>
          <p:nvPr/>
        </p:nvSpPr>
        <p:spPr>
          <a:xfrm>
            <a:off x="6947131" y="4637337"/>
            <a:ext cx="468406" cy="349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D6254C7-C365-2B75-C074-E5C9B4BD9422}"/>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100%</a:t>
            </a:r>
          </a:p>
        </p:txBody>
      </p:sp>
      <p:sp>
        <p:nvSpPr>
          <p:cNvPr id="15" name="Rectangle 14">
            <a:extLst>
              <a:ext uri="{FF2B5EF4-FFF2-40B4-BE49-F238E27FC236}">
                <a16:creationId xmlns:a16="http://schemas.microsoft.com/office/drawing/2014/main" id="{6C8914C3-2CC1-C296-DFBC-C58BB81779A1}"/>
              </a:ext>
            </a:extLst>
          </p:cNvPr>
          <p:cNvSpPr/>
          <p:nvPr/>
        </p:nvSpPr>
        <p:spPr>
          <a:xfrm rot="5019025">
            <a:off x="7075824" y="4416739"/>
            <a:ext cx="225305" cy="349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6A866E4-4A90-A587-2F10-AE94EFE3FAA6}"/>
              </a:ext>
            </a:extLst>
          </p:cNvPr>
          <p:cNvSpPr txBox="1"/>
          <p:nvPr/>
        </p:nvSpPr>
        <p:spPr>
          <a:xfrm rot="1502779">
            <a:off x="5388995" y="4206197"/>
            <a:ext cx="1180131" cy="707886"/>
          </a:xfrm>
          <a:prstGeom prst="rect">
            <a:avLst/>
          </a:prstGeom>
          <a:solidFill>
            <a:schemeClr val="bg1"/>
          </a:solidFill>
        </p:spPr>
        <p:txBody>
          <a:bodyPr wrap="none" rtlCol="0">
            <a:spAutoFit/>
          </a:bodyPr>
          <a:lstStyle/>
          <a:p>
            <a:pPr algn="ctr"/>
            <a:r>
              <a:rPr lang="en-US" sz="2000" dirty="0">
                <a:latin typeface="Optima" panose="02000503060000020004" pitchFamily="2" charset="0"/>
              </a:rPr>
              <a:t>Northern</a:t>
            </a:r>
          </a:p>
          <a:p>
            <a:pPr algn="ctr"/>
            <a:r>
              <a:rPr lang="en-US" sz="2000" dirty="0">
                <a:latin typeface="Optima" panose="02000503060000020004" pitchFamily="2" charset="0"/>
              </a:rPr>
              <a:t>Europe</a:t>
            </a:r>
          </a:p>
        </p:txBody>
      </p:sp>
      <p:sp>
        <p:nvSpPr>
          <p:cNvPr id="17" name="TextBox 16">
            <a:extLst>
              <a:ext uri="{FF2B5EF4-FFF2-40B4-BE49-F238E27FC236}">
                <a16:creationId xmlns:a16="http://schemas.microsoft.com/office/drawing/2014/main" id="{637C1E05-2BA0-A673-D848-861348D07A5F}"/>
              </a:ext>
            </a:extLst>
          </p:cNvPr>
          <p:cNvSpPr txBox="1"/>
          <p:nvPr/>
        </p:nvSpPr>
        <p:spPr>
          <a:xfrm rot="4999732">
            <a:off x="4407696" y="2657206"/>
            <a:ext cx="1167307" cy="707886"/>
          </a:xfrm>
          <a:prstGeom prst="rect">
            <a:avLst/>
          </a:prstGeom>
          <a:solidFill>
            <a:schemeClr val="bg1"/>
          </a:solidFill>
        </p:spPr>
        <p:txBody>
          <a:bodyPr wrap="none" rtlCol="0">
            <a:spAutoFit/>
          </a:bodyPr>
          <a:lstStyle/>
          <a:p>
            <a:pPr algn="ctr"/>
            <a:r>
              <a:rPr lang="en-US" sz="2000" dirty="0">
                <a:latin typeface="Optima" panose="02000503060000020004" pitchFamily="2" charset="0"/>
              </a:rPr>
              <a:t>Southern</a:t>
            </a:r>
          </a:p>
          <a:p>
            <a:pPr algn="ctr"/>
            <a:r>
              <a:rPr lang="en-US" sz="2000" dirty="0">
                <a:latin typeface="Optima" panose="02000503060000020004" pitchFamily="2" charset="0"/>
              </a:rPr>
              <a:t>Europe</a:t>
            </a:r>
          </a:p>
        </p:txBody>
      </p:sp>
      <p:sp>
        <p:nvSpPr>
          <p:cNvPr id="18" name="TextBox 17">
            <a:extLst>
              <a:ext uri="{FF2B5EF4-FFF2-40B4-BE49-F238E27FC236}">
                <a16:creationId xmlns:a16="http://schemas.microsoft.com/office/drawing/2014/main" id="{ED62DD63-8D2C-E94F-F697-857C77CBB970}"/>
              </a:ext>
            </a:extLst>
          </p:cNvPr>
          <p:cNvSpPr txBox="1"/>
          <p:nvPr/>
        </p:nvSpPr>
        <p:spPr>
          <a:xfrm rot="18875465">
            <a:off x="4965221" y="1269260"/>
            <a:ext cx="1265091" cy="400110"/>
          </a:xfrm>
          <a:prstGeom prst="rect">
            <a:avLst/>
          </a:prstGeom>
          <a:solidFill>
            <a:schemeClr val="bg1"/>
          </a:solidFill>
        </p:spPr>
        <p:txBody>
          <a:bodyPr wrap="none" rtlCol="0">
            <a:spAutoFit/>
          </a:bodyPr>
          <a:lstStyle/>
          <a:p>
            <a:pPr algn="ctr"/>
            <a:r>
              <a:rPr lang="en-US" sz="2000" dirty="0">
                <a:latin typeface="Optima" panose="02000503060000020004" pitchFamily="2" charset="0"/>
              </a:rPr>
              <a:t>California</a:t>
            </a:r>
          </a:p>
        </p:txBody>
      </p:sp>
      <p:sp>
        <p:nvSpPr>
          <p:cNvPr id="19" name="TextBox 18">
            <a:extLst>
              <a:ext uri="{FF2B5EF4-FFF2-40B4-BE49-F238E27FC236}">
                <a16:creationId xmlns:a16="http://schemas.microsoft.com/office/drawing/2014/main" id="{AFE19F77-F395-9A53-A347-AA2BB5B7C1EF}"/>
              </a:ext>
            </a:extLst>
          </p:cNvPr>
          <p:cNvSpPr txBox="1"/>
          <p:nvPr/>
        </p:nvSpPr>
        <p:spPr>
          <a:xfrm rot="20828424">
            <a:off x="5971458" y="438342"/>
            <a:ext cx="1026242" cy="707886"/>
          </a:xfrm>
          <a:prstGeom prst="rect">
            <a:avLst/>
          </a:prstGeom>
          <a:solidFill>
            <a:schemeClr val="bg1"/>
          </a:solidFill>
        </p:spPr>
        <p:txBody>
          <a:bodyPr wrap="none" rtlCol="0">
            <a:spAutoFit/>
          </a:bodyPr>
          <a:lstStyle/>
          <a:p>
            <a:pPr algn="ctr"/>
            <a:r>
              <a:rPr lang="en-US" sz="2000" dirty="0">
                <a:latin typeface="Optima" panose="02000503060000020004" pitchFamily="2" charset="0"/>
              </a:rPr>
              <a:t>Canada</a:t>
            </a:r>
          </a:p>
          <a:p>
            <a:pPr algn="ctr"/>
            <a:r>
              <a:rPr lang="en-US" sz="2000" dirty="0">
                <a:latin typeface="Optima" panose="02000503060000020004" pitchFamily="2" charset="0"/>
              </a:rPr>
              <a:t>WA</a:t>
            </a:r>
          </a:p>
        </p:txBody>
      </p:sp>
    </p:spTree>
    <p:extLst>
      <p:ext uri="{BB962C8B-B14F-4D97-AF65-F5344CB8AC3E}">
        <p14:creationId xmlns:p14="http://schemas.microsoft.com/office/powerpoint/2010/main" val="385863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698B07-FDB9-45E1-EF67-BEB73D7C10BC}"/>
              </a:ext>
            </a:extLst>
          </p:cNvPr>
          <p:cNvPicPr>
            <a:picLocks noChangeAspect="1"/>
          </p:cNvPicPr>
          <p:nvPr/>
        </p:nvPicPr>
        <p:blipFill>
          <a:blip r:embed="rId2"/>
          <a:stretch>
            <a:fillRect/>
          </a:stretch>
        </p:blipFill>
        <p:spPr>
          <a:xfrm>
            <a:off x="4327423" y="2728302"/>
            <a:ext cx="1343631" cy="1458800"/>
          </a:xfrm>
          <a:prstGeom prst="rect">
            <a:avLst/>
          </a:prstGeom>
        </p:spPr>
      </p:pic>
      <p:pic>
        <p:nvPicPr>
          <p:cNvPr id="5" name="Picture 4">
            <a:extLst>
              <a:ext uri="{FF2B5EF4-FFF2-40B4-BE49-F238E27FC236}">
                <a16:creationId xmlns:a16="http://schemas.microsoft.com/office/drawing/2014/main" id="{B1765AA4-F308-4E59-2638-C0F83189E84F}"/>
              </a:ext>
            </a:extLst>
          </p:cNvPr>
          <p:cNvPicPr>
            <a:picLocks noChangeAspect="1"/>
          </p:cNvPicPr>
          <p:nvPr/>
        </p:nvPicPr>
        <p:blipFill>
          <a:blip r:embed="rId3"/>
          <a:stretch>
            <a:fillRect/>
          </a:stretch>
        </p:blipFill>
        <p:spPr>
          <a:xfrm>
            <a:off x="5665630" y="2060558"/>
            <a:ext cx="1564430" cy="1471230"/>
          </a:xfrm>
          <a:prstGeom prst="rect">
            <a:avLst/>
          </a:prstGeom>
        </p:spPr>
      </p:pic>
      <p:pic>
        <p:nvPicPr>
          <p:cNvPr id="7" name="Picture 6">
            <a:extLst>
              <a:ext uri="{FF2B5EF4-FFF2-40B4-BE49-F238E27FC236}">
                <a16:creationId xmlns:a16="http://schemas.microsoft.com/office/drawing/2014/main" id="{D9059324-4FF7-FA65-EF66-28EDF3DED244}"/>
              </a:ext>
            </a:extLst>
          </p:cNvPr>
          <p:cNvPicPr>
            <a:picLocks noChangeAspect="1"/>
          </p:cNvPicPr>
          <p:nvPr/>
        </p:nvPicPr>
        <p:blipFill>
          <a:blip r:embed="rId4"/>
          <a:stretch>
            <a:fillRect/>
          </a:stretch>
        </p:blipFill>
        <p:spPr>
          <a:xfrm>
            <a:off x="7287988" y="2017322"/>
            <a:ext cx="1492249" cy="1403349"/>
          </a:xfrm>
          <a:prstGeom prst="rect">
            <a:avLst/>
          </a:prstGeom>
        </p:spPr>
      </p:pic>
      <p:pic>
        <p:nvPicPr>
          <p:cNvPr id="9" name="Picture 8">
            <a:extLst>
              <a:ext uri="{FF2B5EF4-FFF2-40B4-BE49-F238E27FC236}">
                <a16:creationId xmlns:a16="http://schemas.microsoft.com/office/drawing/2014/main" id="{7284686B-943F-4356-4E5C-7748D12795BB}"/>
              </a:ext>
            </a:extLst>
          </p:cNvPr>
          <p:cNvPicPr>
            <a:picLocks noChangeAspect="1"/>
          </p:cNvPicPr>
          <p:nvPr/>
        </p:nvPicPr>
        <p:blipFill rotWithShape="1">
          <a:blip r:embed="rId5"/>
          <a:srcRect l="2948" t="6112" r="3567" b="5572"/>
          <a:stretch/>
        </p:blipFill>
        <p:spPr>
          <a:xfrm>
            <a:off x="112630" y="380104"/>
            <a:ext cx="3781055" cy="2455760"/>
          </a:xfrm>
          <a:prstGeom prst="rect">
            <a:avLst/>
          </a:prstGeom>
          <a:ln>
            <a:solidFill>
              <a:schemeClr val="tx1"/>
            </a:solidFill>
          </a:ln>
        </p:spPr>
      </p:pic>
      <p:pic>
        <p:nvPicPr>
          <p:cNvPr id="10" name="Picture 9">
            <a:extLst>
              <a:ext uri="{FF2B5EF4-FFF2-40B4-BE49-F238E27FC236}">
                <a16:creationId xmlns:a16="http://schemas.microsoft.com/office/drawing/2014/main" id="{C3EC2B2E-7448-95A5-B358-89619A870158}"/>
              </a:ext>
            </a:extLst>
          </p:cNvPr>
          <p:cNvPicPr>
            <a:picLocks noChangeAspect="1"/>
          </p:cNvPicPr>
          <p:nvPr/>
        </p:nvPicPr>
        <p:blipFill>
          <a:blip r:embed="rId6"/>
          <a:stretch>
            <a:fillRect/>
          </a:stretch>
        </p:blipFill>
        <p:spPr>
          <a:xfrm>
            <a:off x="5676639" y="3559002"/>
            <a:ext cx="1564430" cy="1471230"/>
          </a:xfrm>
          <a:prstGeom prst="rect">
            <a:avLst/>
          </a:prstGeom>
        </p:spPr>
      </p:pic>
      <p:pic>
        <p:nvPicPr>
          <p:cNvPr id="11" name="Picture 10">
            <a:extLst>
              <a:ext uri="{FF2B5EF4-FFF2-40B4-BE49-F238E27FC236}">
                <a16:creationId xmlns:a16="http://schemas.microsoft.com/office/drawing/2014/main" id="{95D19ECA-0930-F50F-AC7F-1B2FED07DC0B}"/>
              </a:ext>
            </a:extLst>
          </p:cNvPr>
          <p:cNvPicPr>
            <a:picLocks noChangeAspect="1"/>
          </p:cNvPicPr>
          <p:nvPr/>
        </p:nvPicPr>
        <p:blipFill>
          <a:blip r:embed="rId7"/>
          <a:stretch>
            <a:fillRect/>
          </a:stretch>
        </p:blipFill>
        <p:spPr>
          <a:xfrm>
            <a:off x="7130670" y="3558580"/>
            <a:ext cx="1564430" cy="1471230"/>
          </a:xfrm>
          <a:prstGeom prst="rect">
            <a:avLst/>
          </a:prstGeom>
        </p:spPr>
      </p:pic>
      <p:sp>
        <p:nvSpPr>
          <p:cNvPr id="14" name="Down Arrow 13">
            <a:extLst>
              <a:ext uri="{FF2B5EF4-FFF2-40B4-BE49-F238E27FC236}">
                <a16:creationId xmlns:a16="http://schemas.microsoft.com/office/drawing/2014/main" id="{61D169B3-C9D9-22DA-FD07-6C445CB7091F}"/>
              </a:ext>
            </a:extLst>
          </p:cNvPr>
          <p:cNvSpPr/>
          <p:nvPr/>
        </p:nvSpPr>
        <p:spPr>
          <a:xfrm rot="18085941">
            <a:off x="3417309" y="1203701"/>
            <a:ext cx="1073426" cy="1808372"/>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27D586-064C-8840-E7E9-91060EB12579}"/>
              </a:ext>
            </a:extLst>
          </p:cNvPr>
          <p:cNvSpPr txBox="1"/>
          <p:nvPr/>
        </p:nvSpPr>
        <p:spPr>
          <a:xfrm rot="1727436">
            <a:off x="3249626" y="1920601"/>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
        <p:nvSpPr>
          <p:cNvPr id="2" name="TextBox 1">
            <a:extLst>
              <a:ext uri="{FF2B5EF4-FFF2-40B4-BE49-F238E27FC236}">
                <a16:creationId xmlns:a16="http://schemas.microsoft.com/office/drawing/2014/main" id="{8195624B-4964-C0D6-63EC-54CD891D1672}"/>
              </a:ext>
            </a:extLst>
          </p:cNvPr>
          <p:cNvSpPr txBox="1"/>
          <p:nvPr/>
        </p:nvSpPr>
        <p:spPr>
          <a:xfrm>
            <a:off x="5871495" y="74474"/>
            <a:ext cx="3207796" cy="1569660"/>
          </a:xfrm>
          <a:prstGeom prst="rect">
            <a:avLst/>
          </a:prstGeom>
          <a:noFill/>
        </p:spPr>
        <p:txBody>
          <a:bodyPr wrap="square" rtlCol="0">
            <a:spAutoFit/>
          </a:bodyPr>
          <a:lstStyle/>
          <a:p>
            <a:pPr algn="r"/>
            <a:r>
              <a:rPr lang="en-US" sz="2400" dirty="0">
                <a:latin typeface="Optima" panose="02000503060000020004" pitchFamily="2" charset="0"/>
              </a:rPr>
              <a:t>Pacific oysters are a likely vector for </a:t>
            </a:r>
            <a:r>
              <a:rPr lang="en-US" sz="2400" b="1" i="1" dirty="0">
                <a:latin typeface="Optima" panose="02000503060000020004" pitchFamily="2" charset="0"/>
              </a:rPr>
              <a:t>some </a:t>
            </a:r>
            <a:r>
              <a:rPr lang="en-US" sz="2400" dirty="0">
                <a:latin typeface="Optima" panose="02000503060000020004" pitchFamily="2" charset="0"/>
              </a:rPr>
              <a:t>invaders to western North America</a:t>
            </a:r>
          </a:p>
        </p:txBody>
      </p:sp>
    </p:spTree>
    <p:extLst>
      <p:ext uri="{BB962C8B-B14F-4D97-AF65-F5344CB8AC3E}">
        <p14:creationId xmlns:p14="http://schemas.microsoft.com/office/powerpoint/2010/main" val="1558569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698B07-FDB9-45E1-EF67-BEB73D7C10BC}"/>
              </a:ext>
            </a:extLst>
          </p:cNvPr>
          <p:cNvPicPr>
            <a:picLocks noChangeAspect="1"/>
          </p:cNvPicPr>
          <p:nvPr/>
        </p:nvPicPr>
        <p:blipFill>
          <a:blip r:embed="rId2"/>
          <a:stretch>
            <a:fillRect/>
          </a:stretch>
        </p:blipFill>
        <p:spPr>
          <a:xfrm>
            <a:off x="4327423" y="2728302"/>
            <a:ext cx="1343631" cy="1458800"/>
          </a:xfrm>
          <a:prstGeom prst="rect">
            <a:avLst/>
          </a:prstGeom>
        </p:spPr>
      </p:pic>
      <p:pic>
        <p:nvPicPr>
          <p:cNvPr id="5" name="Picture 4">
            <a:extLst>
              <a:ext uri="{FF2B5EF4-FFF2-40B4-BE49-F238E27FC236}">
                <a16:creationId xmlns:a16="http://schemas.microsoft.com/office/drawing/2014/main" id="{B1765AA4-F308-4E59-2638-C0F83189E84F}"/>
              </a:ext>
            </a:extLst>
          </p:cNvPr>
          <p:cNvPicPr>
            <a:picLocks noChangeAspect="1"/>
          </p:cNvPicPr>
          <p:nvPr/>
        </p:nvPicPr>
        <p:blipFill>
          <a:blip r:embed="rId3"/>
          <a:stretch>
            <a:fillRect/>
          </a:stretch>
        </p:blipFill>
        <p:spPr>
          <a:xfrm>
            <a:off x="5665630" y="2060558"/>
            <a:ext cx="1564430" cy="1471230"/>
          </a:xfrm>
          <a:prstGeom prst="rect">
            <a:avLst/>
          </a:prstGeom>
        </p:spPr>
      </p:pic>
      <p:pic>
        <p:nvPicPr>
          <p:cNvPr id="7" name="Picture 6">
            <a:extLst>
              <a:ext uri="{FF2B5EF4-FFF2-40B4-BE49-F238E27FC236}">
                <a16:creationId xmlns:a16="http://schemas.microsoft.com/office/drawing/2014/main" id="{D9059324-4FF7-FA65-EF66-28EDF3DED244}"/>
              </a:ext>
            </a:extLst>
          </p:cNvPr>
          <p:cNvPicPr>
            <a:picLocks noChangeAspect="1"/>
          </p:cNvPicPr>
          <p:nvPr/>
        </p:nvPicPr>
        <p:blipFill>
          <a:blip r:embed="rId4"/>
          <a:stretch>
            <a:fillRect/>
          </a:stretch>
        </p:blipFill>
        <p:spPr>
          <a:xfrm>
            <a:off x="7287988" y="2017322"/>
            <a:ext cx="1492249" cy="1403349"/>
          </a:xfrm>
          <a:prstGeom prst="rect">
            <a:avLst/>
          </a:prstGeom>
        </p:spPr>
      </p:pic>
      <p:pic>
        <p:nvPicPr>
          <p:cNvPr id="9" name="Picture 8">
            <a:extLst>
              <a:ext uri="{FF2B5EF4-FFF2-40B4-BE49-F238E27FC236}">
                <a16:creationId xmlns:a16="http://schemas.microsoft.com/office/drawing/2014/main" id="{7284686B-943F-4356-4E5C-7748D12795BB}"/>
              </a:ext>
            </a:extLst>
          </p:cNvPr>
          <p:cNvPicPr>
            <a:picLocks noChangeAspect="1"/>
          </p:cNvPicPr>
          <p:nvPr/>
        </p:nvPicPr>
        <p:blipFill rotWithShape="1">
          <a:blip r:embed="rId5"/>
          <a:srcRect l="2948" t="6112" r="3567" b="5572"/>
          <a:stretch/>
        </p:blipFill>
        <p:spPr>
          <a:xfrm>
            <a:off x="112630" y="380104"/>
            <a:ext cx="3781055" cy="2455760"/>
          </a:xfrm>
          <a:prstGeom prst="rect">
            <a:avLst/>
          </a:prstGeom>
          <a:ln>
            <a:solidFill>
              <a:schemeClr val="tx1"/>
            </a:solidFill>
          </a:ln>
        </p:spPr>
      </p:pic>
      <p:pic>
        <p:nvPicPr>
          <p:cNvPr id="10" name="Picture 9">
            <a:extLst>
              <a:ext uri="{FF2B5EF4-FFF2-40B4-BE49-F238E27FC236}">
                <a16:creationId xmlns:a16="http://schemas.microsoft.com/office/drawing/2014/main" id="{C3EC2B2E-7448-95A5-B358-89619A870158}"/>
              </a:ext>
            </a:extLst>
          </p:cNvPr>
          <p:cNvPicPr>
            <a:picLocks noChangeAspect="1"/>
          </p:cNvPicPr>
          <p:nvPr/>
        </p:nvPicPr>
        <p:blipFill>
          <a:blip r:embed="rId6"/>
          <a:stretch>
            <a:fillRect/>
          </a:stretch>
        </p:blipFill>
        <p:spPr>
          <a:xfrm>
            <a:off x="5676639" y="3559002"/>
            <a:ext cx="1564430" cy="1471230"/>
          </a:xfrm>
          <a:prstGeom prst="rect">
            <a:avLst/>
          </a:prstGeom>
        </p:spPr>
      </p:pic>
      <p:pic>
        <p:nvPicPr>
          <p:cNvPr id="11" name="Picture 10">
            <a:extLst>
              <a:ext uri="{FF2B5EF4-FFF2-40B4-BE49-F238E27FC236}">
                <a16:creationId xmlns:a16="http://schemas.microsoft.com/office/drawing/2014/main" id="{95D19ECA-0930-F50F-AC7F-1B2FED07DC0B}"/>
              </a:ext>
            </a:extLst>
          </p:cNvPr>
          <p:cNvPicPr>
            <a:picLocks noChangeAspect="1"/>
          </p:cNvPicPr>
          <p:nvPr/>
        </p:nvPicPr>
        <p:blipFill>
          <a:blip r:embed="rId7"/>
          <a:stretch>
            <a:fillRect/>
          </a:stretch>
        </p:blipFill>
        <p:spPr>
          <a:xfrm>
            <a:off x="7130670" y="3558580"/>
            <a:ext cx="1564430" cy="1471230"/>
          </a:xfrm>
          <a:prstGeom prst="rect">
            <a:avLst/>
          </a:prstGeom>
        </p:spPr>
      </p:pic>
      <p:pic>
        <p:nvPicPr>
          <p:cNvPr id="12" name="Picture 11">
            <a:extLst>
              <a:ext uri="{FF2B5EF4-FFF2-40B4-BE49-F238E27FC236}">
                <a16:creationId xmlns:a16="http://schemas.microsoft.com/office/drawing/2014/main" id="{3160C46D-ABEC-B757-2407-E67D63783543}"/>
              </a:ext>
            </a:extLst>
          </p:cNvPr>
          <p:cNvPicPr>
            <a:picLocks noChangeAspect="1"/>
          </p:cNvPicPr>
          <p:nvPr/>
        </p:nvPicPr>
        <p:blipFill>
          <a:blip r:embed="rId8"/>
          <a:stretch>
            <a:fillRect/>
          </a:stretch>
        </p:blipFill>
        <p:spPr>
          <a:xfrm>
            <a:off x="4395519" y="67138"/>
            <a:ext cx="1564430" cy="1471230"/>
          </a:xfrm>
          <a:prstGeom prst="rect">
            <a:avLst/>
          </a:prstGeom>
        </p:spPr>
      </p:pic>
      <p:sp>
        <p:nvSpPr>
          <p:cNvPr id="14" name="Down Arrow 13">
            <a:extLst>
              <a:ext uri="{FF2B5EF4-FFF2-40B4-BE49-F238E27FC236}">
                <a16:creationId xmlns:a16="http://schemas.microsoft.com/office/drawing/2014/main" id="{61D169B3-C9D9-22DA-FD07-6C445CB7091F}"/>
              </a:ext>
            </a:extLst>
          </p:cNvPr>
          <p:cNvSpPr/>
          <p:nvPr/>
        </p:nvSpPr>
        <p:spPr>
          <a:xfrm rot="18085941">
            <a:off x="3417309" y="1203701"/>
            <a:ext cx="1073426" cy="1808372"/>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27D586-064C-8840-E7E9-91060EB12579}"/>
              </a:ext>
            </a:extLst>
          </p:cNvPr>
          <p:cNvSpPr txBox="1"/>
          <p:nvPr/>
        </p:nvSpPr>
        <p:spPr>
          <a:xfrm rot="1727436">
            <a:off x="3249626" y="1920601"/>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
        <p:nvSpPr>
          <p:cNvPr id="16" name="Down Arrow 15">
            <a:extLst>
              <a:ext uri="{FF2B5EF4-FFF2-40B4-BE49-F238E27FC236}">
                <a16:creationId xmlns:a16="http://schemas.microsoft.com/office/drawing/2014/main" id="{E68B2207-EEA2-C9D1-0CD1-389C2EE45589}"/>
              </a:ext>
            </a:extLst>
          </p:cNvPr>
          <p:cNvSpPr/>
          <p:nvPr/>
        </p:nvSpPr>
        <p:spPr>
          <a:xfrm rot="16200000">
            <a:off x="3612369" y="285989"/>
            <a:ext cx="646872" cy="1022198"/>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37C441A-55F2-80C4-9ED2-74D63BCBCD34}"/>
              </a:ext>
            </a:extLst>
          </p:cNvPr>
          <p:cNvSpPr txBox="1"/>
          <p:nvPr/>
        </p:nvSpPr>
        <p:spPr>
          <a:xfrm rot="21518132">
            <a:off x="3433712" y="630921"/>
            <a:ext cx="1059283" cy="307777"/>
          </a:xfrm>
          <a:prstGeom prst="rect">
            <a:avLst/>
          </a:prstGeom>
          <a:noFill/>
        </p:spPr>
        <p:txBody>
          <a:bodyPr wrap="square">
            <a:spAutoFit/>
          </a:bodyPr>
          <a:lstStyle/>
          <a:p>
            <a:r>
              <a:rPr lang="en-US" sz="1400" dirty="0">
                <a:latin typeface="Optima" panose="02000503060000020004" pitchFamily="2" charset="0"/>
                <a:cs typeface="Arial"/>
              </a:rPr>
              <a:t>Hokkaido</a:t>
            </a:r>
            <a:endParaRPr lang="en-US" sz="1400" dirty="0"/>
          </a:p>
        </p:txBody>
      </p:sp>
      <p:sp>
        <p:nvSpPr>
          <p:cNvPr id="2" name="TextBox 1">
            <a:extLst>
              <a:ext uri="{FF2B5EF4-FFF2-40B4-BE49-F238E27FC236}">
                <a16:creationId xmlns:a16="http://schemas.microsoft.com/office/drawing/2014/main" id="{D216F3D1-3FDC-2312-894D-60BB2E6E211A}"/>
              </a:ext>
            </a:extLst>
          </p:cNvPr>
          <p:cNvSpPr txBox="1"/>
          <p:nvPr/>
        </p:nvSpPr>
        <p:spPr>
          <a:xfrm>
            <a:off x="5871495" y="74474"/>
            <a:ext cx="3207796" cy="1569660"/>
          </a:xfrm>
          <a:prstGeom prst="rect">
            <a:avLst/>
          </a:prstGeom>
          <a:noFill/>
        </p:spPr>
        <p:txBody>
          <a:bodyPr wrap="square" rtlCol="0">
            <a:spAutoFit/>
          </a:bodyPr>
          <a:lstStyle/>
          <a:p>
            <a:pPr algn="r"/>
            <a:r>
              <a:rPr lang="en-US" sz="2400" dirty="0">
                <a:latin typeface="Optima" panose="02000503060000020004" pitchFamily="2" charset="0"/>
              </a:rPr>
              <a:t>Pacific oysters are a likely vector for </a:t>
            </a:r>
            <a:r>
              <a:rPr lang="en-US" sz="2400" b="1" i="1" dirty="0">
                <a:latin typeface="Optima" panose="02000503060000020004" pitchFamily="2" charset="0"/>
              </a:rPr>
              <a:t>some </a:t>
            </a:r>
            <a:r>
              <a:rPr lang="en-US" sz="2400" dirty="0">
                <a:latin typeface="Optima" panose="02000503060000020004" pitchFamily="2" charset="0"/>
              </a:rPr>
              <a:t>invaders to western North America</a:t>
            </a:r>
          </a:p>
        </p:txBody>
      </p:sp>
    </p:spTree>
    <p:extLst>
      <p:ext uri="{BB962C8B-B14F-4D97-AF65-F5344CB8AC3E}">
        <p14:creationId xmlns:p14="http://schemas.microsoft.com/office/powerpoint/2010/main" val="1941846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698B07-FDB9-45E1-EF67-BEB73D7C10BC}"/>
              </a:ext>
            </a:extLst>
          </p:cNvPr>
          <p:cNvPicPr>
            <a:picLocks noChangeAspect="1"/>
          </p:cNvPicPr>
          <p:nvPr/>
        </p:nvPicPr>
        <p:blipFill>
          <a:blip r:embed="rId2"/>
          <a:stretch>
            <a:fillRect/>
          </a:stretch>
        </p:blipFill>
        <p:spPr>
          <a:xfrm>
            <a:off x="4327423" y="2728302"/>
            <a:ext cx="1343631" cy="1458800"/>
          </a:xfrm>
          <a:prstGeom prst="rect">
            <a:avLst/>
          </a:prstGeom>
        </p:spPr>
      </p:pic>
      <p:pic>
        <p:nvPicPr>
          <p:cNvPr id="5" name="Picture 4">
            <a:extLst>
              <a:ext uri="{FF2B5EF4-FFF2-40B4-BE49-F238E27FC236}">
                <a16:creationId xmlns:a16="http://schemas.microsoft.com/office/drawing/2014/main" id="{B1765AA4-F308-4E59-2638-C0F83189E84F}"/>
              </a:ext>
            </a:extLst>
          </p:cNvPr>
          <p:cNvPicPr>
            <a:picLocks noChangeAspect="1"/>
          </p:cNvPicPr>
          <p:nvPr/>
        </p:nvPicPr>
        <p:blipFill>
          <a:blip r:embed="rId3"/>
          <a:stretch>
            <a:fillRect/>
          </a:stretch>
        </p:blipFill>
        <p:spPr>
          <a:xfrm>
            <a:off x="5665630" y="2060558"/>
            <a:ext cx="1564430" cy="1471230"/>
          </a:xfrm>
          <a:prstGeom prst="rect">
            <a:avLst/>
          </a:prstGeom>
        </p:spPr>
      </p:pic>
      <p:sp>
        <p:nvSpPr>
          <p:cNvPr id="6" name="TextBox 5">
            <a:extLst>
              <a:ext uri="{FF2B5EF4-FFF2-40B4-BE49-F238E27FC236}">
                <a16:creationId xmlns:a16="http://schemas.microsoft.com/office/drawing/2014/main" id="{096847C1-8A86-4684-F8F3-278D066388EE}"/>
              </a:ext>
            </a:extLst>
          </p:cNvPr>
          <p:cNvSpPr txBox="1"/>
          <p:nvPr/>
        </p:nvSpPr>
        <p:spPr>
          <a:xfrm>
            <a:off x="5871495" y="74474"/>
            <a:ext cx="3207796" cy="1569660"/>
          </a:xfrm>
          <a:prstGeom prst="rect">
            <a:avLst/>
          </a:prstGeom>
          <a:noFill/>
        </p:spPr>
        <p:txBody>
          <a:bodyPr wrap="square" rtlCol="0">
            <a:spAutoFit/>
          </a:bodyPr>
          <a:lstStyle/>
          <a:p>
            <a:pPr algn="r"/>
            <a:r>
              <a:rPr lang="en-US" sz="2400" dirty="0">
                <a:latin typeface="Optima" panose="02000503060000020004" pitchFamily="2" charset="0"/>
              </a:rPr>
              <a:t>Pacific oysters are a likely vector for </a:t>
            </a:r>
            <a:r>
              <a:rPr lang="en-US" sz="2400" b="1" i="1" dirty="0">
                <a:latin typeface="Optima" panose="02000503060000020004" pitchFamily="2" charset="0"/>
              </a:rPr>
              <a:t>some </a:t>
            </a:r>
            <a:r>
              <a:rPr lang="en-US" sz="2400" dirty="0">
                <a:latin typeface="Optima" panose="02000503060000020004" pitchFamily="2" charset="0"/>
              </a:rPr>
              <a:t>invaders to western North America</a:t>
            </a:r>
          </a:p>
        </p:txBody>
      </p:sp>
      <p:pic>
        <p:nvPicPr>
          <p:cNvPr id="7" name="Picture 6">
            <a:extLst>
              <a:ext uri="{FF2B5EF4-FFF2-40B4-BE49-F238E27FC236}">
                <a16:creationId xmlns:a16="http://schemas.microsoft.com/office/drawing/2014/main" id="{D9059324-4FF7-FA65-EF66-28EDF3DED244}"/>
              </a:ext>
            </a:extLst>
          </p:cNvPr>
          <p:cNvPicPr>
            <a:picLocks noChangeAspect="1"/>
          </p:cNvPicPr>
          <p:nvPr/>
        </p:nvPicPr>
        <p:blipFill>
          <a:blip r:embed="rId4"/>
          <a:stretch>
            <a:fillRect/>
          </a:stretch>
        </p:blipFill>
        <p:spPr>
          <a:xfrm>
            <a:off x="7287988" y="2017322"/>
            <a:ext cx="1492249" cy="1403349"/>
          </a:xfrm>
          <a:prstGeom prst="rect">
            <a:avLst/>
          </a:prstGeom>
        </p:spPr>
      </p:pic>
      <p:pic>
        <p:nvPicPr>
          <p:cNvPr id="9" name="Picture 8">
            <a:extLst>
              <a:ext uri="{FF2B5EF4-FFF2-40B4-BE49-F238E27FC236}">
                <a16:creationId xmlns:a16="http://schemas.microsoft.com/office/drawing/2014/main" id="{7284686B-943F-4356-4E5C-7748D12795BB}"/>
              </a:ext>
            </a:extLst>
          </p:cNvPr>
          <p:cNvPicPr>
            <a:picLocks noChangeAspect="1"/>
          </p:cNvPicPr>
          <p:nvPr/>
        </p:nvPicPr>
        <p:blipFill rotWithShape="1">
          <a:blip r:embed="rId5"/>
          <a:srcRect l="2948" t="6112" r="3567" b="5572"/>
          <a:stretch/>
        </p:blipFill>
        <p:spPr>
          <a:xfrm>
            <a:off x="112630" y="380104"/>
            <a:ext cx="3781055" cy="2455760"/>
          </a:xfrm>
          <a:prstGeom prst="rect">
            <a:avLst/>
          </a:prstGeom>
          <a:ln>
            <a:solidFill>
              <a:schemeClr val="tx1"/>
            </a:solidFill>
          </a:ln>
        </p:spPr>
      </p:pic>
      <p:pic>
        <p:nvPicPr>
          <p:cNvPr id="10" name="Picture 9">
            <a:extLst>
              <a:ext uri="{FF2B5EF4-FFF2-40B4-BE49-F238E27FC236}">
                <a16:creationId xmlns:a16="http://schemas.microsoft.com/office/drawing/2014/main" id="{C3EC2B2E-7448-95A5-B358-89619A870158}"/>
              </a:ext>
            </a:extLst>
          </p:cNvPr>
          <p:cNvPicPr>
            <a:picLocks noChangeAspect="1"/>
          </p:cNvPicPr>
          <p:nvPr/>
        </p:nvPicPr>
        <p:blipFill>
          <a:blip r:embed="rId6"/>
          <a:stretch>
            <a:fillRect/>
          </a:stretch>
        </p:blipFill>
        <p:spPr>
          <a:xfrm>
            <a:off x="5676639" y="3559002"/>
            <a:ext cx="1564430" cy="1471230"/>
          </a:xfrm>
          <a:prstGeom prst="rect">
            <a:avLst/>
          </a:prstGeom>
        </p:spPr>
      </p:pic>
      <p:pic>
        <p:nvPicPr>
          <p:cNvPr id="11" name="Picture 10">
            <a:extLst>
              <a:ext uri="{FF2B5EF4-FFF2-40B4-BE49-F238E27FC236}">
                <a16:creationId xmlns:a16="http://schemas.microsoft.com/office/drawing/2014/main" id="{95D19ECA-0930-F50F-AC7F-1B2FED07DC0B}"/>
              </a:ext>
            </a:extLst>
          </p:cNvPr>
          <p:cNvPicPr>
            <a:picLocks noChangeAspect="1"/>
          </p:cNvPicPr>
          <p:nvPr/>
        </p:nvPicPr>
        <p:blipFill>
          <a:blip r:embed="rId7"/>
          <a:stretch>
            <a:fillRect/>
          </a:stretch>
        </p:blipFill>
        <p:spPr>
          <a:xfrm>
            <a:off x="7130670" y="3558580"/>
            <a:ext cx="1564430" cy="1471230"/>
          </a:xfrm>
          <a:prstGeom prst="rect">
            <a:avLst/>
          </a:prstGeom>
        </p:spPr>
      </p:pic>
      <p:pic>
        <p:nvPicPr>
          <p:cNvPr id="12" name="Picture 11">
            <a:extLst>
              <a:ext uri="{FF2B5EF4-FFF2-40B4-BE49-F238E27FC236}">
                <a16:creationId xmlns:a16="http://schemas.microsoft.com/office/drawing/2014/main" id="{3160C46D-ABEC-B757-2407-E67D63783543}"/>
              </a:ext>
            </a:extLst>
          </p:cNvPr>
          <p:cNvPicPr>
            <a:picLocks noChangeAspect="1"/>
          </p:cNvPicPr>
          <p:nvPr/>
        </p:nvPicPr>
        <p:blipFill>
          <a:blip r:embed="rId8"/>
          <a:stretch>
            <a:fillRect/>
          </a:stretch>
        </p:blipFill>
        <p:spPr>
          <a:xfrm>
            <a:off x="4395519" y="67138"/>
            <a:ext cx="1564430" cy="1471230"/>
          </a:xfrm>
          <a:prstGeom prst="rect">
            <a:avLst/>
          </a:prstGeom>
        </p:spPr>
      </p:pic>
      <p:pic>
        <p:nvPicPr>
          <p:cNvPr id="13" name="Picture 12">
            <a:extLst>
              <a:ext uri="{FF2B5EF4-FFF2-40B4-BE49-F238E27FC236}">
                <a16:creationId xmlns:a16="http://schemas.microsoft.com/office/drawing/2014/main" id="{F0CBFC82-5244-D3F1-BAC6-1F31CBD4DBE2}"/>
              </a:ext>
            </a:extLst>
          </p:cNvPr>
          <p:cNvPicPr>
            <a:picLocks noChangeAspect="1"/>
          </p:cNvPicPr>
          <p:nvPr/>
        </p:nvPicPr>
        <p:blipFill>
          <a:blip r:embed="rId9"/>
          <a:stretch>
            <a:fillRect/>
          </a:stretch>
        </p:blipFill>
        <p:spPr>
          <a:xfrm>
            <a:off x="2591061" y="3615524"/>
            <a:ext cx="1344744" cy="1471230"/>
          </a:xfrm>
          <a:prstGeom prst="rect">
            <a:avLst/>
          </a:prstGeom>
        </p:spPr>
      </p:pic>
      <p:sp>
        <p:nvSpPr>
          <p:cNvPr id="14" name="Down Arrow 13">
            <a:extLst>
              <a:ext uri="{FF2B5EF4-FFF2-40B4-BE49-F238E27FC236}">
                <a16:creationId xmlns:a16="http://schemas.microsoft.com/office/drawing/2014/main" id="{61D169B3-C9D9-22DA-FD07-6C445CB7091F}"/>
              </a:ext>
            </a:extLst>
          </p:cNvPr>
          <p:cNvSpPr/>
          <p:nvPr/>
        </p:nvSpPr>
        <p:spPr>
          <a:xfrm rot="18085941">
            <a:off x="3417309" y="1203701"/>
            <a:ext cx="1073426" cy="1808372"/>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27D586-064C-8840-E7E9-91060EB12579}"/>
              </a:ext>
            </a:extLst>
          </p:cNvPr>
          <p:cNvSpPr txBox="1"/>
          <p:nvPr/>
        </p:nvSpPr>
        <p:spPr>
          <a:xfrm rot="1727436">
            <a:off x="3249626" y="1920601"/>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
        <p:nvSpPr>
          <p:cNvPr id="16" name="Down Arrow 15">
            <a:extLst>
              <a:ext uri="{FF2B5EF4-FFF2-40B4-BE49-F238E27FC236}">
                <a16:creationId xmlns:a16="http://schemas.microsoft.com/office/drawing/2014/main" id="{E68B2207-EEA2-C9D1-0CD1-389C2EE45589}"/>
              </a:ext>
            </a:extLst>
          </p:cNvPr>
          <p:cNvSpPr/>
          <p:nvPr/>
        </p:nvSpPr>
        <p:spPr>
          <a:xfrm rot="16200000">
            <a:off x="3612369" y="285989"/>
            <a:ext cx="646872" cy="1022198"/>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37C441A-55F2-80C4-9ED2-74D63BCBCD34}"/>
              </a:ext>
            </a:extLst>
          </p:cNvPr>
          <p:cNvSpPr txBox="1"/>
          <p:nvPr/>
        </p:nvSpPr>
        <p:spPr>
          <a:xfrm rot="21518132">
            <a:off x="3433712" y="630921"/>
            <a:ext cx="1059283" cy="307777"/>
          </a:xfrm>
          <a:prstGeom prst="rect">
            <a:avLst/>
          </a:prstGeom>
          <a:noFill/>
        </p:spPr>
        <p:txBody>
          <a:bodyPr wrap="square">
            <a:spAutoFit/>
          </a:bodyPr>
          <a:lstStyle/>
          <a:p>
            <a:r>
              <a:rPr lang="en-US" sz="1400" dirty="0">
                <a:latin typeface="Optima" panose="02000503060000020004" pitchFamily="2" charset="0"/>
                <a:cs typeface="Arial"/>
              </a:rPr>
              <a:t>Hokkaido</a:t>
            </a:r>
            <a:endParaRPr lang="en-US" sz="1400" dirty="0"/>
          </a:p>
        </p:txBody>
      </p:sp>
      <p:sp>
        <p:nvSpPr>
          <p:cNvPr id="19" name="Down Arrow 18">
            <a:extLst>
              <a:ext uri="{FF2B5EF4-FFF2-40B4-BE49-F238E27FC236}">
                <a16:creationId xmlns:a16="http://schemas.microsoft.com/office/drawing/2014/main" id="{C78DEE5B-292B-5BAC-49E1-29232683CC1C}"/>
              </a:ext>
            </a:extLst>
          </p:cNvPr>
          <p:cNvSpPr/>
          <p:nvPr/>
        </p:nvSpPr>
        <p:spPr>
          <a:xfrm rot="21174198">
            <a:off x="2574674" y="2327532"/>
            <a:ext cx="646872" cy="1241416"/>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CFCEE2-32CC-E410-3C3D-B4542C4F76C4}"/>
              </a:ext>
            </a:extLst>
          </p:cNvPr>
          <p:cNvSpPr txBox="1"/>
          <p:nvPr/>
        </p:nvSpPr>
        <p:spPr>
          <a:xfrm rot="15620838">
            <a:off x="2311337" y="2402740"/>
            <a:ext cx="1059283" cy="307777"/>
          </a:xfrm>
          <a:prstGeom prst="rect">
            <a:avLst/>
          </a:prstGeom>
          <a:noFill/>
        </p:spPr>
        <p:txBody>
          <a:bodyPr wrap="square">
            <a:spAutoFit/>
          </a:bodyPr>
          <a:lstStyle/>
          <a:p>
            <a:r>
              <a:rPr lang="en-US" sz="1400" dirty="0">
                <a:latin typeface="Optima" panose="02000503060000020004" pitchFamily="2" charset="0"/>
                <a:cs typeface="Arial"/>
              </a:rPr>
              <a:t>Tokyo</a:t>
            </a:r>
            <a:endParaRPr lang="en-US" sz="1400" dirty="0"/>
          </a:p>
        </p:txBody>
      </p:sp>
    </p:spTree>
    <p:extLst>
      <p:ext uri="{BB962C8B-B14F-4D97-AF65-F5344CB8AC3E}">
        <p14:creationId xmlns:p14="http://schemas.microsoft.com/office/powerpoint/2010/main" val="507370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44F8-FADC-03DD-D2A8-9C1DA5BD98CF}"/>
              </a:ext>
            </a:extLst>
          </p:cNvPr>
          <p:cNvSpPr>
            <a:spLocks noGrp="1"/>
          </p:cNvSpPr>
          <p:nvPr>
            <p:ph type="title"/>
          </p:nvPr>
        </p:nvSpPr>
        <p:spPr>
          <a:xfrm>
            <a:off x="6211957" y="1845936"/>
            <a:ext cx="2842591" cy="857250"/>
          </a:xfrm>
        </p:spPr>
        <p:txBody>
          <a:bodyPr>
            <a:normAutofit fontScale="90000"/>
          </a:bodyPr>
          <a:lstStyle/>
          <a:p>
            <a:r>
              <a:rPr lang="en-US" dirty="0">
                <a:latin typeface="Optima" panose="02000503060000020004" pitchFamily="2" charset="0"/>
              </a:rPr>
              <a:t>Alternative hypothesis =  shipping (via fouling the hull or ballast water)</a:t>
            </a:r>
          </a:p>
        </p:txBody>
      </p:sp>
      <p:sp>
        <p:nvSpPr>
          <p:cNvPr id="4" name="Title 1">
            <a:extLst>
              <a:ext uri="{FF2B5EF4-FFF2-40B4-BE49-F238E27FC236}">
                <a16:creationId xmlns:a16="http://schemas.microsoft.com/office/drawing/2014/main" id="{6EE95637-3589-8AB6-F3BD-D41C65EC63FD}"/>
              </a:ext>
            </a:extLst>
          </p:cNvPr>
          <p:cNvSpPr txBox="1">
            <a:spLocks/>
          </p:cNvSpPr>
          <p:nvPr/>
        </p:nvSpPr>
        <p:spPr>
          <a:xfrm>
            <a:off x="824948" y="4390354"/>
            <a:ext cx="8229600" cy="857250"/>
          </a:xfrm>
          <a:prstGeom prst="rect">
            <a:avLst/>
          </a:prstGeom>
        </p:spPr>
        <p:txBody>
          <a:bodyPr vert="horz" lIns="91440" tIns="45720" rIns="91440" bIns="45720" rtlCol="0" anchor="ctr">
            <a:normAutofit fontScale="97500"/>
          </a:bodyPr>
          <a:lstStyle>
            <a:lvl1pPr algn="ctr" defTabSz="342892" rtl="0" eaLnBrk="1" latinLnBrk="0" hangingPunct="1">
              <a:spcBef>
                <a:spcPct val="0"/>
              </a:spcBef>
              <a:buNone/>
              <a:defRPr sz="3300" kern="1200">
                <a:solidFill>
                  <a:schemeClr val="tx1"/>
                </a:solidFill>
                <a:latin typeface="+mj-lt"/>
                <a:ea typeface="+mj-ea"/>
                <a:cs typeface="+mj-cs"/>
              </a:defRPr>
            </a:lvl1pPr>
          </a:lstStyle>
          <a:p>
            <a:pPr algn="r"/>
            <a:r>
              <a:rPr lang="en-US" sz="2000" dirty="0">
                <a:latin typeface="Optima" panose="02000503060000020004" pitchFamily="2" charset="0"/>
              </a:rPr>
              <a:t>ICOADS ship log data - </a:t>
            </a:r>
            <a:r>
              <a:rPr lang="en-US" sz="2000" dirty="0">
                <a:latin typeface="Optima" panose="02000503060000020004" pitchFamily="2" charset="0"/>
                <a:hlinkClick r:id="rId3"/>
              </a:rPr>
              <a:t>https://icoads.noaa.gov</a:t>
            </a:r>
            <a:endParaRPr lang="en-US" sz="2000" dirty="0">
              <a:latin typeface="Optima" panose="02000503060000020004" pitchFamily="2" charset="0"/>
            </a:endParaRPr>
          </a:p>
          <a:p>
            <a:pPr algn="r"/>
            <a:r>
              <a:rPr lang="en-US" sz="2000" dirty="0">
                <a:latin typeface="Optima" panose="02000503060000020004" pitchFamily="2" charset="0"/>
              </a:rPr>
              <a:t>1950-2010</a:t>
            </a:r>
          </a:p>
        </p:txBody>
      </p:sp>
      <p:pic>
        <p:nvPicPr>
          <p:cNvPr id="5" name="Picture 4">
            <a:extLst>
              <a:ext uri="{FF2B5EF4-FFF2-40B4-BE49-F238E27FC236}">
                <a16:creationId xmlns:a16="http://schemas.microsoft.com/office/drawing/2014/main" id="{E30C4811-8843-0267-F61F-26FE31EBA9EB}"/>
              </a:ext>
            </a:extLst>
          </p:cNvPr>
          <p:cNvPicPr>
            <a:picLocks noChangeAspect="1"/>
          </p:cNvPicPr>
          <p:nvPr/>
        </p:nvPicPr>
        <p:blipFill rotWithShape="1">
          <a:blip r:embed="rId4"/>
          <a:srcRect l="38198" t="44888" r="25859" b="11995"/>
          <a:stretch/>
        </p:blipFill>
        <p:spPr>
          <a:xfrm>
            <a:off x="89452" y="157611"/>
            <a:ext cx="6008700" cy="4082380"/>
          </a:xfrm>
          <a:prstGeom prst="rect">
            <a:avLst/>
          </a:prstGeom>
          <a:ln>
            <a:solidFill>
              <a:schemeClr val="tx1"/>
            </a:solidFill>
          </a:ln>
        </p:spPr>
      </p:pic>
    </p:spTree>
    <p:extLst>
      <p:ext uri="{BB962C8B-B14F-4D97-AF65-F5344CB8AC3E}">
        <p14:creationId xmlns:p14="http://schemas.microsoft.com/office/powerpoint/2010/main" val="1659877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A9DF12-5FE7-DF21-5895-D40756E8C7F6}"/>
              </a:ext>
            </a:extLst>
          </p:cNvPr>
          <p:cNvSpPr txBox="1"/>
          <p:nvPr/>
        </p:nvSpPr>
        <p:spPr>
          <a:xfrm>
            <a:off x="284500" y="13375"/>
            <a:ext cx="4264757" cy="584775"/>
          </a:xfrm>
          <a:prstGeom prst="rect">
            <a:avLst/>
          </a:prstGeom>
          <a:noFill/>
        </p:spPr>
        <p:txBody>
          <a:bodyPr wrap="none" rtlCol="0">
            <a:spAutoFit/>
          </a:bodyPr>
          <a:lstStyle/>
          <a:p>
            <a:r>
              <a:rPr lang="en-US" sz="3200" dirty="0">
                <a:latin typeface="Optima" panose="02000503060000020004" pitchFamily="2" charset="0"/>
              </a:rPr>
              <a:t>Vector = Pacific oysters</a:t>
            </a:r>
          </a:p>
        </p:txBody>
      </p:sp>
      <p:sp>
        <p:nvSpPr>
          <p:cNvPr id="22" name="TextBox 21">
            <a:extLst>
              <a:ext uri="{FF2B5EF4-FFF2-40B4-BE49-F238E27FC236}">
                <a16:creationId xmlns:a16="http://schemas.microsoft.com/office/drawing/2014/main" id="{E8C08536-3C22-B064-E5FE-9EB2BB30DF87}"/>
              </a:ext>
            </a:extLst>
          </p:cNvPr>
          <p:cNvSpPr txBox="1"/>
          <p:nvPr/>
        </p:nvSpPr>
        <p:spPr>
          <a:xfrm>
            <a:off x="5200176" y="0"/>
            <a:ext cx="3348865" cy="584775"/>
          </a:xfrm>
          <a:prstGeom prst="rect">
            <a:avLst/>
          </a:prstGeom>
          <a:noFill/>
        </p:spPr>
        <p:txBody>
          <a:bodyPr wrap="none" rtlCol="0">
            <a:spAutoFit/>
          </a:bodyPr>
          <a:lstStyle/>
          <a:p>
            <a:r>
              <a:rPr lang="en-US" sz="3200" dirty="0">
                <a:latin typeface="Optima" panose="02000503060000020004" pitchFamily="2" charset="0"/>
              </a:rPr>
              <a:t>Vector = Shipping</a:t>
            </a:r>
          </a:p>
        </p:txBody>
      </p:sp>
    </p:spTree>
    <p:extLst>
      <p:ext uri="{BB962C8B-B14F-4D97-AF65-F5344CB8AC3E}">
        <p14:creationId xmlns:p14="http://schemas.microsoft.com/office/powerpoint/2010/main" val="2689256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3FCF51-1E8A-CE90-B32D-206E3F2A5C1B}"/>
              </a:ext>
            </a:extLst>
          </p:cNvPr>
          <p:cNvPicPr>
            <a:picLocks noChangeAspect="1"/>
          </p:cNvPicPr>
          <p:nvPr/>
        </p:nvPicPr>
        <p:blipFill rotWithShape="1">
          <a:blip r:embed="rId3"/>
          <a:srcRect l="213" r="2020" b="4896"/>
          <a:stretch/>
        </p:blipFill>
        <p:spPr>
          <a:xfrm>
            <a:off x="341722" y="975104"/>
            <a:ext cx="3695101" cy="3731593"/>
          </a:xfrm>
          <a:prstGeom prst="ellipse">
            <a:avLst/>
          </a:prstGeom>
        </p:spPr>
      </p:pic>
      <p:sp>
        <p:nvSpPr>
          <p:cNvPr id="9" name="TextBox 8">
            <a:extLst>
              <a:ext uri="{FF2B5EF4-FFF2-40B4-BE49-F238E27FC236}">
                <a16:creationId xmlns:a16="http://schemas.microsoft.com/office/drawing/2014/main" id="{1DBC0B26-8158-AE18-B97A-F2F1E95D0591}"/>
              </a:ext>
            </a:extLst>
          </p:cNvPr>
          <p:cNvSpPr txBox="1"/>
          <p:nvPr/>
        </p:nvSpPr>
        <p:spPr>
          <a:xfrm rot="18565703">
            <a:off x="4267311" y="1237259"/>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10" name="TextBox 9">
            <a:extLst>
              <a:ext uri="{FF2B5EF4-FFF2-40B4-BE49-F238E27FC236}">
                <a16:creationId xmlns:a16="http://schemas.microsoft.com/office/drawing/2014/main" id="{45122BE3-8A7F-8DFF-BC57-1D5820815969}"/>
              </a:ext>
            </a:extLst>
          </p:cNvPr>
          <p:cNvSpPr txBox="1"/>
          <p:nvPr/>
        </p:nvSpPr>
        <p:spPr>
          <a:xfrm rot="3630725">
            <a:off x="3435535" y="1629422"/>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sp>
        <p:nvSpPr>
          <p:cNvPr id="11" name="TextBox 10">
            <a:extLst>
              <a:ext uri="{FF2B5EF4-FFF2-40B4-BE49-F238E27FC236}">
                <a16:creationId xmlns:a16="http://schemas.microsoft.com/office/drawing/2014/main" id="{33897D1D-724B-23F3-522C-A379C60246B4}"/>
              </a:ext>
            </a:extLst>
          </p:cNvPr>
          <p:cNvSpPr txBox="1"/>
          <p:nvPr/>
        </p:nvSpPr>
        <p:spPr>
          <a:xfrm rot="19688194">
            <a:off x="2549541" y="4281986"/>
            <a:ext cx="1492716" cy="707886"/>
          </a:xfrm>
          <a:prstGeom prst="rect">
            <a:avLst/>
          </a:prstGeom>
          <a:noFill/>
        </p:spPr>
        <p:txBody>
          <a:bodyPr wrap="none" rtlCol="0">
            <a:spAutoFit/>
          </a:bodyPr>
          <a:lstStyle/>
          <a:p>
            <a:pPr algn="ctr"/>
            <a:r>
              <a:rPr lang="en-US" sz="2000" dirty="0" err="1">
                <a:latin typeface="Optima" panose="02000503060000020004" pitchFamily="2" charset="0"/>
              </a:rPr>
              <a:t>Seto</a:t>
            </a:r>
            <a:r>
              <a:rPr lang="en-US" sz="2000" dirty="0">
                <a:latin typeface="Optima" panose="02000503060000020004" pitchFamily="2" charset="0"/>
              </a:rPr>
              <a:t> Inland </a:t>
            </a:r>
          </a:p>
          <a:p>
            <a:pPr algn="ctr"/>
            <a:r>
              <a:rPr lang="en-US" sz="2000" dirty="0">
                <a:latin typeface="Optima" panose="02000503060000020004" pitchFamily="2" charset="0"/>
              </a:rPr>
              <a:t>Sea</a:t>
            </a:r>
          </a:p>
        </p:txBody>
      </p:sp>
      <p:sp>
        <p:nvSpPr>
          <p:cNvPr id="12" name="TextBox 11">
            <a:extLst>
              <a:ext uri="{FF2B5EF4-FFF2-40B4-BE49-F238E27FC236}">
                <a16:creationId xmlns:a16="http://schemas.microsoft.com/office/drawing/2014/main" id="{B5A3D0D8-33E5-C120-E4A8-8B9E817A3A86}"/>
              </a:ext>
            </a:extLst>
          </p:cNvPr>
          <p:cNvSpPr txBox="1"/>
          <p:nvPr/>
        </p:nvSpPr>
        <p:spPr>
          <a:xfrm rot="3457606">
            <a:off x="-124898" y="3656935"/>
            <a:ext cx="1265090" cy="400110"/>
          </a:xfrm>
          <a:prstGeom prst="rect">
            <a:avLst/>
          </a:prstGeom>
          <a:noFill/>
        </p:spPr>
        <p:txBody>
          <a:bodyPr wrap="none" rtlCol="0">
            <a:spAutoFit/>
          </a:bodyPr>
          <a:lstStyle/>
          <a:p>
            <a:r>
              <a:rPr lang="en-US" sz="2000" dirty="0">
                <a:latin typeface="Optima" panose="02000503060000020004" pitchFamily="2" charset="0"/>
              </a:rPr>
              <a:t>California</a:t>
            </a:r>
          </a:p>
        </p:txBody>
      </p:sp>
      <p:pic>
        <p:nvPicPr>
          <p:cNvPr id="13" name="Picture 12">
            <a:extLst>
              <a:ext uri="{FF2B5EF4-FFF2-40B4-BE49-F238E27FC236}">
                <a16:creationId xmlns:a16="http://schemas.microsoft.com/office/drawing/2014/main" id="{3F0242E4-6418-0A23-9413-606692EBF0E3}"/>
              </a:ext>
            </a:extLst>
          </p:cNvPr>
          <p:cNvPicPr>
            <a:picLocks noChangeAspect="1"/>
          </p:cNvPicPr>
          <p:nvPr/>
        </p:nvPicPr>
        <p:blipFill rotWithShape="1">
          <a:blip r:embed="rId4"/>
          <a:srcRect l="4798" t="4223" r="6162" b="5638"/>
          <a:stretch/>
        </p:blipFill>
        <p:spPr>
          <a:xfrm>
            <a:off x="4851945" y="1069879"/>
            <a:ext cx="3724860" cy="3636818"/>
          </a:xfrm>
          <a:prstGeom prst="ellipse">
            <a:avLst/>
          </a:prstGeom>
        </p:spPr>
      </p:pic>
      <p:sp>
        <p:nvSpPr>
          <p:cNvPr id="14" name="TextBox 13">
            <a:extLst>
              <a:ext uri="{FF2B5EF4-FFF2-40B4-BE49-F238E27FC236}">
                <a16:creationId xmlns:a16="http://schemas.microsoft.com/office/drawing/2014/main" id="{A661E0B5-218B-BB8F-3E59-A2F91C658C00}"/>
              </a:ext>
            </a:extLst>
          </p:cNvPr>
          <p:cNvSpPr txBox="1"/>
          <p:nvPr/>
        </p:nvSpPr>
        <p:spPr>
          <a:xfrm rot="18899392">
            <a:off x="7851608" y="4126074"/>
            <a:ext cx="902811" cy="430887"/>
          </a:xfrm>
          <a:prstGeom prst="rect">
            <a:avLst/>
          </a:prstGeom>
          <a:noFill/>
        </p:spPr>
        <p:txBody>
          <a:bodyPr wrap="none" rtlCol="0">
            <a:spAutoFit/>
          </a:bodyPr>
          <a:lstStyle/>
          <a:p>
            <a:pPr algn="ctr"/>
            <a:r>
              <a:rPr lang="en-US" sz="1050" dirty="0" err="1">
                <a:latin typeface="Optima" panose="02000503060000020004" pitchFamily="2" charset="0"/>
              </a:rPr>
              <a:t>Seto</a:t>
            </a:r>
            <a:r>
              <a:rPr lang="en-US" sz="1050" dirty="0">
                <a:latin typeface="Optima" panose="02000503060000020004" pitchFamily="2" charset="0"/>
              </a:rPr>
              <a:t> Inland </a:t>
            </a:r>
          </a:p>
          <a:p>
            <a:pPr algn="ctr"/>
            <a:r>
              <a:rPr lang="en-US" sz="1050" dirty="0">
                <a:latin typeface="Optima" panose="02000503060000020004" pitchFamily="2" charset="0"/>
              </a:rPr>
              <a:t>Sea</a:t>
            </a:r>
          </a:p>
        </p:txBody>
      </p:sp>
      <p:sp>
        <p:nvSpPr>
          <p:cNvPr id="15" name="TextBox 14">
            <a:extLst>
              <a:ext uri="{FF2B5EF4-FFF2-40B4-BE49-F238E27FC236}">
                <a16:creationId xmlns:a16="http://schemas.microsoft.com/office/drawing/2014/main" id="{E3CC3390-724F-379B-A719-D3A4E7C16F3A}"/>
              </a:ext>
            </a:extLst>
          </p:cNvPr>
          <p:cNvSpPr txBox="1"/>
          <p:nvPr/>
        </p:nvSpPr>
        <p:spPr>
          <a:xfrm rot="3981191">
            <a:off x="8147336" y="1853497"/>
            <a:ext cx="834267" cy="400110"/>
          </a:xfrm>
          <a:prstGeom prst="rect">
            <a:avLst/>
          </a:prstGeom>
          <a:noFill/>
        </p:spPr>
        <p:txBody>
          <a:bodyPr wrap="none" rtlCol="0">
            <a:spAutoFit/>
          </a:bodyPr>
          <a:lstStyle/>
          <a:p>
            <a:r>
              <a:rPr lang="en-US" sz="2000" dirty="0">
                <a:latin typeface="Optima" panose="02000503060000020004" pitchFamily="2" charset="0"/>
              </a:rPr>
              <a:t>Tokyo</a:t>
            </a:r>
          </a:p>
        </p:txBody>
      </p:sp>
      <p:sp>
        <p:nvSpPr>
          <p:cNvPr id="16" name="TextBox 15">
            <a:extLst>
              <a:ext uri="{FF2B5EF4-FFF2-40B4-BE49-F238E27FC236}">
                <a16:creationId xmlns:a16="http://schemas.microsoft.com/office/drawing/2014/main" id="{6B214D51-EAD2-FE7D-3991-F0F20AF15EBE}"/>
              </a:ext>
            </a:extLst>
          </p:cNvPr>
          <p:cNvSpPr txBox="1"/>
          <p:nvPr/>
        </p:nvSpPr>
        <p:spPr>
          <a:xfrm rot="20441758">
            <a:off x="6741296" y="4571810"/>
            <a:ext cx="1394934" cy="400110"/>
          </a:xfrm>
          <a:prstGeom prst="rect">
            <a:avLst/>
          </a:prstGeom>
          <a:noFill/>
        </p:spPr>
        <p:txBody>
          <a:bodyPr wrap="none" rtlCol="0">
            <a:spAutoFit/>
          </a:bodyPr>
          <a:lstStyle/>
          <a:p>
            <a:pPr algn="ctr"/>
            <a:r>
              <a:rPr lang="en-US" sz="2000" dirty="0">
                <a:latin typeface="Optima" panose="02000503060000020004" pitchFamily="2" charset="0"/>
              </a:rPr>
              <a:t>Kagoshima</a:t>
            </a:r>
          </a:p>
        </p:txBody>
      </p:sp>
      <p:sp>
        <p:nvSpPr>
          <p:cNvPr id="17" name="TextBox 16">
            <a:extLst>
              <a:ext uri="{FF2B5EF4-FFF2-40B4-BE49-F238E27FC236}">
                <a16:creationId xmlns:a16="http://schemas.microsoft.com/office/drawing/2014/main" id="{43501BBC-0319-7C8A-CF4C-868E9D738F27}"/>
              </a:ext>
            </a:extLst>
          </p:cNvPr>
          <p:cNvSpPr txBox="1"/>
          <p:nvPr/>
        </p:nvSpPr>
        <p:spPr>
          <a:xfrm rot="2643538">
            <a:off x="4838869" y="4311248"/>
            <a:ext cx="1265090" cy="400110"/>
          </a:xfrm>
          <a:prstGeom prst="rect">
            <a:avLst/>
          </a:prstGeom>
          <a:noFill/>
        </p:spPr>
        <p:txBody>
          <a:bodyPr wrap="none" rtlCol="0">
            <a:spAutoFit/>
          </a:bodyPr>
          <a:lstStyle/>
          <a:p>
            <a:r>
              <a:rPr lang="en-US" sz="2000" dirty="0">
                <a:latin typeface="Optima" panose="02000503060000020004" pitchFamily="2" charset="0"/>
              </a:rPr>
              <a:t>California</a:t>
            </a:r>
          </a:p>
        </p:txBody>
      </p:sp>
      <p:sp>
        <p:nvSpPr>
          <p:cNvPr id="18" name="TextBox 17">
            <a:extLst>
              <a:ext uri="{FF2B5EF4-FFF2-40B4-BE49-F238E27FC236}">
                <a16:creationId xmlns:a16="http://schemas.microsoft.com/office/drawing/2014/main" id="{6D251239-39F9-DB03-63DD-98D296ACF3F0}"/>
              </a:ext>
            </a:extLst>
          </p:cNvPr>
          <p:cNvSpPr txBox="1"/>
          <p:nvPr/>
        </p:nvSpPr>
        <p:spPr>
          <a:xfrm rot="19159523">
            <a:off x="15770" y="957811"/>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19" name="TextBox 18">
            <a:extLst>
              <a:ext uri="{FF2B5EF4-FFF2-40B4-BE49-F238E27FC236}">
                <a16:creationId xmlns:a16="http://schemas.microsoft.com/office/drawing/2014/main" id="{61756E14-D64D-C123-02E8-14CA9777A187}"/>
              </a:ext>
            </a:extLst>
          </p:cNvPr>
          <p:cNvSpPr txBox="1"/>
          <p:nvPr/>
        </p:nvSpPr>
        <p:spPr>
          <a:xfrm rot="18899392">
            <a:off x="7148459" y="726879"/>
            <a:ext cx="580608" cy="253916"/>
          </a:xfrm>
          <a:prstGeom prst="rect">
            <a:avLst/>
          </a:prstGeom>
          <a:noFill/>
        </p:spPr>
        <p:txBody>
          <a:bodyPr wrap="none" rtlCol="0">
            <a:spAutoFit/>
          </a:bodyPr>
          <a:lstStyle/>
          <a:p>
            <a:pPr algn="ctr"/>
            <a:r>
              <a:rPr lang="en-US" sz="1050" dirty="0">
                <a:latin typeface="Optima" panose="02000503060000020004" pitchFamily="2" charset="0"/>
              </a:rPr>
              <a:t>Miyagi</a:t>
            </a:r>
          </a:p>
        </p:txBody>
      </p:sp>
      <p:sp>
        <p:nvSpPr>
          <p:cNvPr id="20" name="TextBox 19">
            <a:extLst>
              <a:ext uri="{FF2B5EF4-FFF2-40B4-BE49-F238E27FC236}">
                <a16:creationId xmlns:a16="http://schemas.microsoft.com/office/drawing/2014/main" id="{EC2F19D3-4D44-3131-E38A-D72E115672D5}"/>
              </a:ext>
            </a:extLst>
          </p:cNvPr>
          <p:cNvSpPr txBox="1"/>
          <p:nvPr/>
        </p:nvSpPr>
        <p:spPr>
          <a:xfrm rot="18899392">
            <a:off x="6665595" y="654119"/>
            <a:ext cx="833883" cy="276999"/>
          </a:xfrm>
          <a:prstGeom prst="rect">
            <a:avLst/>
          </a:prstGeom>
          <a:noFill/>
        </p:spPr>
        <p:txBody>
          <a:bodyPr wrap="none" rtlCol="0">
            <a:spAutoFit/>
          </a:bodyPr>
          <a:lstStyle/>
          <a:p>
            <a:pPr algn="ctr"/>
            <a:r>
              <a:rPr lang="en-US" sz="1200" dirty="0">
                <a:latin typeface="Optima" panose="02000503060000020004" pitchFamily="2" charset="0"/>
              </a:rPr>
              <a:t>Hokkaido</a:t>
            </a:r>
          </a:p>
        </p:txBody>
      </p:sp>
      <p:sp>
        <p:nvSpPr>
          <p:cNvPr id="21" name="TextBox 20">
            <a:extLst>
              <a:ext uri="{FF2B5EF4-FFF2-40B4-BE49-F238E27FC236}">
                <a16:creationId xmlns:a16="http://schemas.microsoft.com/office/drawing/2014/main" id="{A7A9DF12-5FE7-DF21-5895-D40756E8C7F6}"/>
              </a:ext>
            </a:extLst>
          </p:cNvPr>
          <p:cNvSpPr txBox="1"/>
          <p:nvPr/>
        </p:nvSpPr>
        <p:spPr>
          <a:xfrm>
            <a:off x="284500" y="13375"/>
            <a:ext cx="4264757" cy="584775"/>
          </a:xfrm>
          <a:prstGeom prst="rect">
            <a:avLst/>
          </a:prstGeom>
          <a:noFill/>
        </p:spPr>
        <p:txBody>
          <a:bodyPr wrap="none" rtlCol="0">
            <a:spAutoFit/>
          </a:bodyPr>
          <a:lstStyle/>
          <a:p>
            <a:r>
              <a:rPr lang="en-US" sz="3200" dirty="0">
                <a:latin typeface="Optima" panose="02000503060000020004" pitchFamily="2" charset="0"/>
              </a:rPr>
              <a:t>Vector = Pacific oysters</a:t>
            </a:r>
          </a:p>
        </p:txBody>
      </p:sp>
      <p:sp>
        <p:nvSpPr>
          <p:cNvPr id="22" name="TextBox 21">
            <a:extLst>
              <a:ext uri="{FF2B5EF4-FFF2-40B4-BE49-F238E27FC236}">
                <a16:creationId xmlns:a16="http://schemas.microsoft.com/office/drawing/2014/main" id="{E8C08536-3C22-B064-E5FE-9EB2BB30DF87}"/>
              </a:ext>
            </a:extLst>
          </p:cNvPr>
          <p:cNvSpPr txBox="1"/>
          <p:nvPr/>
        </p:nvSpPr>
        <p:spPr>
          <a:xfrm>
            <a:off x="5200176" y="0"/>
            <a:ext cx="3348865" cy="584775"/>
          </a:xfrm>
          <a:prstGeom prst="rect">
            <a:avLst/>
          </a:prstGeom>
          <a:noFill/>
        </p:spPr>
        <p:txBody>
          <a:bodyPr wrap="none" rtlCol="0">
            <a:spAutoFit/>
          </a:bodyPr>
          <a:lstStyle/>
          <a:p>
            <a:r>
              <a:rPr lang="en-US" sz="3200" dirty="0">
                <a:latin typeface="Optima" panose="02000503060000020004" pitchFamily="2" charset="0"/>
              </a:rPr>
              <a:t>Vector = Shipping</a:t>
            </a:r>
          </a:p>
        </p:txBody>
      </p:sp>
    </p:spTree>
    <p:extLst>
      <p:ext uri="{BB962C8B-B14F-4D97-AF65-F5344CB8AC3E}">
        <p14:creationId xmlns:p14="http://schemas.microsoft.com/office/powerpoint/2010/main" val="2798525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Optima" panose="02000503060000020004" pitchFamily="2" charset="0"/>
              </a:rPr>
              <a:t>Conclusions</a:t>
            </a:r>
          </a:p>
        </p:txBody>
      </p:sp>
      <p:pic>
        <p:nvPicPr>
          <p:cNvPr id="8" name="Picture 7">
            <a:extLst>
              <a:ext uri="{FF2B5EF4-FFF2-40B4-BE49-F238E27FC236}">
                <a16:creationId xmlns:a16="http://schemas.microsoft.com/office/drawing/2014/main" id="{E32BA2FF-CE7A-0A87-B6BF-3DFAD1F1E6C9}"/>
              </a:ext>
            </a:extLst>
          </p:cNvPr>
          <p:cNvPicPr>
            <a:picLocks noChangeAspect="1"/>
          </p:cNvPicPr>
          <p:nvPr/>
        </p:nvPicPr>
        <p:blipFill>
          <a:blip r:embed="rId2"/>
          <a:stretch>
            <a:fillRect/>
          </a:stretch>
        </p:blipFill>
        <p:spPr>
          <a:xfrm>
            <a:off x="5969785" y="1063229"/>
            <a:ext cx="2897515" cy="3394472"/>
          </a:xfrm>
          <a:prstGeom prst="rect">
            <a:avLst/>
          </a:prstGeom>
        </p:spPr>
      </p:pic>
      <p:sp>
        <p:nvSpPr>
          <p:cNvPr id="11" name="Content Placeholder 2">
            <a:extLst>
              <a:ext uri="{FF2B5EF4-FFF2-40B4-BE49-F238E27FC236}">
                <a16:creationId xmlns:a16="http://schemas.microsoft.com/office/drawing/2014/main" id="{E78D45D4-628A-F26E-D6FE-4F242C515623}"/>
              </a:ext>
            </a:extLst>
          </p:cNvPr>
          <p:cNvSpPr>
            <a:spLocks noGrp="1"/>
          </p:cNvSpPr>
          <p:nvPr>
            <p:ph idx="1"/>
          </p:nvPr>
        </p:nvSpPr>
        <p:spPr>
          <a:xfrm>
            <a:off x="457201" y="1200150"/>
            <a:ext cx="5301574" cy="3819321"/>
          </a:xfrm>
        </p:spPr>
        <p:txBody>
          <a:bodyPr>
            <a:normAutofit lnSpcReduction="10000"/>
          </a:bodyPr>
          <a:lstStyle/>
          <a:p>
            <a:r>
              <a:rPr lang="en-US" dirty="0">
                <a:latin typeface="Optima" panose="02000503060000020004" pitchFamily="2" charset="0"/>
              </a:rPr>
              <a:t>There is weak (</a:t>
            </a:r>
            <a:r>
              <a:rPr lang="en-US" dirty="0">
                <a:latin typeface="Symbol" pitchFamily="2" charset="2"/>
              </a:rPr>
              <a:t>F</a:t>
            </a:r>
            <a:r>
              <a:rPr lang="en-US" baseline="-25000" dirty="0">
                <a:latin typeface="Optima" panose="02000503060000020004" pitchFamily="2" charset="0"/>
              </a:rPr>
              <a:t>ST</a:t>
            </a:r>
            <a:r>
              <a:rPr lang="en-US" dirty="0">
                <a:latin typeface="Optima" panose="02000503060000020004" pitchFamily="2" charset="0"/>
              </a:rPr>
              <a:t> &lt; 1%) but significant genetic differentiation in the native range</a:t>
            </a:r>
          </a:p>
          <a:p>
            <a:r>
              <a:rPr lang="en-US" dirty="0">
                <a:solidFill>
                  <a:srgbClr val="BFBFBF"/>
                </a:solidFill>
                <a:latin typeface="Optima" panose="02000503060000020004" pitchFamily="2" charset="0"/>
              </a:rPr>
              <a:t>Transport of locally-adapted genetic stocks by oyster biologists yielded “deliberate” ecological fitting in the non-native range.</a:t>
            </a:r>
          </a:p>
          <a:p>
            <a:r>
              <a:rPr lang="en-US" dirty="0">
                <a:solidFill>
                  <a:srgbClr val="BFBFBF"/>
                </a:solidFill>
                <a:latin typeface="Optima" panose="02000503060000020004" pitchFamily="2" charset="0"/>
              </a:rPr>
              <a:t>Population genetics of Pacific oysters predicts that of some invaders to western North America</a:t>
            </a:r>
          </a:p>
        </p:txBody>
      </p:sp>
    </p:spTree>
    <p:extLst>
      <p:ext uri="{BB962C8B-B14F-4D97-AF65-F5344CB8AC3E}">
        <p14:creationId xmlns:p14="http://schemas.microsoft.com/office/powerpoint/2010/main" val="278994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Optima" panose="02000503060000020004" pitchFamily="2" charset="0"/>
              </a:rPr>
              <a:t>Conclusions</a:t>
            </a:r>
          </a:p>
        </p:txBody>
      </p:sp>
      <p:pic>
        <p:nvPicPr>
          <p:cNvPr id="4" name="Picture 3">
            <a:extLst>
              <a:ext uri="{FF2B5EF4-FFF2-40B4-BE49-F238E27FC236}">
                <a16:creationId xmlns:a16="http://schemas.microsoft.com/office/drawing/2014/main" id="{695C4349-A3F7-62FD-393E-CDCD7DECB380}"/>
              </a:ext>
            </a:extLst>
          </p:cNvPr>
          <p:cNvPicPr>
            <a:picLocks noChangeAspect="1"/>
          </p:cNvPicPr>
          <p:nvPr/>
        </p:nvPicPr>
        <p:blipFill>
          <a:blip r:embed="rId2"/>
          <a:stretch>
            <a:fillRect/>
          </a:stretch>
        </p:blipFill>
        <p:spPr>
          <a:xfrm>
            <a:off x="5758775" y="1075754"/>
            <a:ext cx="3181959" cy="2991991"/>
          </a:xfrm>
          <a:prstGeom prst="rect">
            <a:avLst/>
          </a:prstGeom>
        </p:spPr>
      </p:pic>
      <p:sp>
        <p:nvSpPr>
          <p:cNvPr id="7" name="Content Placeholder 2">
            <a:extLst>
              <a:ext uri="{FF2B5EF4-FFF2-40B4-BE49-F238E27FC236}">
                <a16:creationId xmlns:a16="http://schemas.microsoft.com/office/drawing/2014/main" id="{2E31741B-6B82-2FC7-441F-11632BB85AE3}"/>
              </a:ext>
            </a:extLst>
          </p:cNvPr>
          <p:cNvSpPr>
            <a:spLocks noGrp="1"/>
          </p:cNvSpPr>
          <p:nvPr>
            <p:ph idx="1"/>
          </p:nvPr>
        </p:nvSpPr>
        <p:spPr>
          <a:xfrm>
            <a:off x="457201" y="1200150"/>
            <a:ext cx="5301574" cy="3819321"/>
          </a:xfrm>
        </p:spPr>
        <p:txBody>
          <a:bodyPr>
            <a:normAutofit lnSpcReduction="10000"/>
          </a:bodyPr>
          <a:lstStyle/>
          <a:p>
            <a:r>
              <a:rPr lang="en-US" dirty="0">
                <a:latin typeface="Optima" panose="02000503060000020004" pitchFamily="2" charset="0"/>
              </a:rPr>
              <a:t>There is weak (</a:t>
            </a:r>
            <a:r>
              <a:rPr lang="en-US" dirty="0">
                <a:latin typeface="Symbol" pitchFamily="2" charset="2"/>
              </a:rPr>
              <a:t>F</a:t>
            </a:r>
            <a:r>
              <a:rPr lang="en-US" baseline="-25000" dirty="0">
                <a:latin typeface="Optima" panose="02000503060000020004" pitchFamily="2" charset="0"/>
              </a:rPr>
              <a:t>ST</a:t>
            </a:r>
            <a:r>
              <a:rPr lang="en-US" dirty="0">
                <a:latin typeface="Optima" panose="02000503060000020004" pitchFamily="2" charset="0"/>
              </a:rPr>
              <a:t> &lt; 1%) but significant genetic differentiation in the native range</a:t>
            </a:r>
          </a:p>
          <a:p>
            <a:r>
              <a:rPr lang="en-US" dirty="0">
                <a:latin typeface="Optima" panose="02000503060000020004" pitchFamily="2" charset="0"/>
              </a:rPr>
              <a:t>Transport of locally-adapted genetic stocks by oyster biologists yielded “deliberate” ecological fitting in the non-native range.</a:t>
            </a:r>
          </a:p>
          <a:p>
            <a:r>
              <a:rPr lang="en-US" dirty="0">
                <a:solidFill>
                  <a:srgbClr val="BFBFBF"/>
                </a:solidFill>
                <a:latin typeface="Optima" panose="02000503060000020004" pitchFamily="2" charset="0"/>
              </a:rPr>
              <a:t>Population genetics of Pacific oysters predicts that of some invaders to western North America</a:t>
            </a:r>
          </a:p>
        </p:txBody>
      </p:sp>
    </p:spTree>
    <p:extLst>
      <p:ext uri="{BB962C8B-B14F-4D97-AF65-F5344CB8AC3E}">
        <p14:creationId xmlns:p14="http://schemas.microsoft.com/office/powerpoint/2010/main" val="115117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p:txBody>
      </p:sp>
      <p:pic>
        <p:nvPicPr>
          <p:cNvPr id="6" name="Picture 2">
            <a:extLst>
              <a:ext uri="{FF2B5EF4-FFF2-40B4-BE49-F238E27FC236}">
                <a16:creationId xmlns:a16="http://schemas.microsoft.com/office/drawing/2014/main" id="{4F0E90F1-9568-DCE9-9222-4AF706B2D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09" y="1401107"/>
            <a:ext cx="5822052" cy="34932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DDA92C-3B2F-D93F-769A-ACC2FCDE33E3}"/>
              </a:ext>
            </a:extLst>
          </p:cNvPr>
          <p:cNvSpPr txBox="1"/>
          <p:nvPr/>
        </p:nvSpPr>
        <p:spPr>
          <a:xfrm>
            <a:off x="199737" y="4024013"/>
            <a:ext cx="2248821" cy="830997"/>
          </a:xfrm>
          <a:prstGeom prst="rect">
            <a:avLst/>
          </a:prstGeom>
          <a:solidFill>
            <a:schemeClr val="bg1"/>
          </a:solidFill>
          <a:ln>
            <a:solidFill>
              <a:schemeClr val="tx1"/>
            </a:solidFill>
          </a:ln>
        </p:spPr>
        <p:txBody>
          <a:bodyPr wrap="none" rtlCol="0">
            <a:spAutoFit/>
          </a:bodyPr>
          <a:lstStyle/>
          <a:p>
            <a:r>
              <a:rPr lang="en-US" sz="1600" i="1" dirty="0">
                <a:latin typeface="Optima" panose="02000503060000020004" pitchFamily="2" charset="0"/>
                <a:cs typeface="Arial" panose="020B0604020202020204" pitchFamily="34" charset="0"/>
              </a:rPr>
              <a:t>C. gigas </a:t>
            </a:r>
            <a:r>
              <a:rPr lang="en-US" sz="1600" dirty="0">
                <a:latin typeface="Optima" panose="02000503060000020004" pitchFamily="2" charset="0"/>
                <a:cs typeface="Arial" panose="020B0604020202020204" pitchFamily="34" charset="0"/>
              </a:rPr>
              <a:t>aquaculture</a:t>
            </a:r>
            <a:endParaRPr lang="en-US" sz="1600" i="1" dirty="0">
              <a:latin typeface="Optima" panose="02000503060000020004" pitchFamily="2" charset="0"/>
              <a:cs typeface="Arial" panose="020B0604020202020204" pitchFamily="34" charset="0"/>
            </a:endParaRPr>
          </a:p>
          <a:p>
            <a:r>
              <a:rPr lang="en-US" sz="1600" dirty="0">
                <a:latin typeface="Optima" panose="02000503060000020004" pitchFamily="2" charset="0"/>
                <a:cs typeface="Arial" panose="020B0604020202020204" pitchFamily="34" charset="0"/>
              </a:rPr>
              <a:t>- $1.2 Billion per year</a:t>
            </a:r>
          </a:p>
          <a:p>
            <a:r>
              <a:rPr lang="en-US" sz="1600" dirty="0">
                <a:latin typeface="Optima" panose="02000503060000020004" pitchFamily="2" charset="0"/>
                <a:cs typeface="Arial" panose="020B0604020202020204" pitchFamily="34" charset="0"/>
              </a:rPr>
              <a:t>- 644,000 tons per year</a:t>
            </a:r>
          </a:p>
        </p:txBody>
      </p:sp>
      <p:sp>
        <p:nvSpPr>
          <p:cNvPr id="7" name="TextBox 6">
            <a:extLst>
              <a:ext uri="{FF2B5EF4-FFF2-40B4-BE49-F238E27FC236}">
                <a16:creationId xmlns:a16="http://schemas.microsoft.com/office/drawing/2014/main" id="{C1B4671B-222F-AED7-7965-719F726FFD0D}"/>
              </a:ext>
            </a:extLst>
          </p:cNvPr>
          <p:cNvSpPr txBox="1"/>
          <p:nvPr/>
        </p:nvSpPr>
        <p:spPr>
          <a:xfrm>
            <a:off x="4572000" y="4485678"/>
            <a:ext cx="1011302" cy="338554"/>
          </a:xfrm>
          <a:prstGeom prst="rect">
            <a:avLst/>
          </a:prstGeom>
          <a:noFill/>
        </p:spPr>
        <p:txBody>
          <a:bodyPr wrap="none" rtlCol="0">
            <a:spAutoFit/>
          </a:bodyPr>
          <a:lstStyle/>
          <a:p>
            <a:r>
              <a:rPr lang="en-US" sz="1600" dirty="0">
                <a:solidFill>
                  <a:schemeClr val="bg1"/>
                </a:solidFill>
              </a:rPr>
              <a:t>Eric </a:t>
            </a:r>
            <a:r>
              <a:rPr lang="en-US" sz="1600" dirty="0" err="1">
                <a:solidFill>
                  <a:schemeClr val="bg1"/>
                </a:solidFill>
              </a:rPr>
              <a:t>Pante</a:t>
            </a:r>
            <a:endParaRPr lang="en-US" sz="1600" dirty="0">
              <a:solidFill>
                <a:schemeClr val="bg1"/>
              </a:solidFill>
            </a:endParaRPr>
          </a:p>
        </p:txBody>
      </p:sp>
    </p:spTree>
    <p:extLst>
      <p:ext uri="{BB962C8B-B14F-4D97-AF65-F5344CB8AC3E}">
        <p14:creationId xmlns:p14="http://schemas.microsoft.com/office/powerpoint/2010/main" val="1787129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Optima" panose="02000503060000020004" pitchFamily="2" charset="0"/>
              </a:rPr>
              <a:t>Conclusions</a:t>
            </a:r>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a:xfrm>
            <a:off x="457201" y="1200150"/>
            <a:ext cx="5301574" cy="3819321"/>
          </a:xfrm>
        </p:spPr>
        <p:txBody>
          <a:bodyPr>
            <a:normAutofit lnSpcReduction="10000"/>
          </a:bodyPr>
          <a:lstStyle/>
          <a:p>
            <a:r>
              <a:rPr lang="en-US" dirty="0">
                <a:latin typeface="Optima" panose="02000503060000020004" pitchFamily="2" charset="0"/>
              </a:rPr>
              <a:t>There is weak (</a:t>
            </a:r>
            <a:r>
              <a:rPr lang="en-US" dirty="0">
                <a:latin typeface="Symbol" pitchFamily="2" charset="2"/>
              </a:rPr>
              <a:t>F</a:t>
            </a:r>
            <a:r>
              <a:rPr lang="en-US" baseline="-25000" dirty="0">
                <a:latin typeface="Optima" panose="02000503060000020004" pitchFamily="2" charset="0"/>
              </a:rPr>
              <a:t>ST</a:t>
            </a:r>
            <a:r>
              <a:rPr lang="en-US" dirty="0">
                <a:latin typeface="Optima" panose="02000503060000020004" pitchFamily="2" charset="0"/>
              </a:rPr>
              <a:t> &lt; 1%) but significant genetic differentiation in the native range</a:t>
            </a:r>
          </a:p>
          <a:p>
            <a:r>
              <a:rPr lang="en-US" dirty="0">
                <a:latin typeface="Optima" panose="02000503060000020004" pitchFamily="2" charset="0"/>
              </a:rPr>
              <a:t>Transport of locally-adapted genetic stocks by oyster biologists yielded “deliberate” ecological fitting in the non-native range.</a:t>
            </a:r>
          </a:p>
          <a:p>
            <a:r>
              <a:rPr lang="en-US" dirty="0">
                <a:latin typeface="Optima" panose="02000503060000020004" pitchFamily="2" charset="0"/>
              </a:rPr>
              <a:t>Population genetics of Pacific oysters provide a mechanism to delineate vectors (i.e., oysters vs shipping)</a:t>
            </a:r>
          </a:p>
        </p:txBody>
      </p:sp>
      <p:pic>
        <p:nvPicPr>
          <p:cNvPr id="7" name="Picture 6">
            <a:extLst>
              <a:ext uri="{FF2B5EF4-FFF2-40B4-BE49-F238E27FC236}">
                <a16:creationId xmlns:a16="http://schemas.microsoft.com/office/drawing/2014/main" id="{FCF39DE1-3B59-E4F5-A611-92937B17146B}"/>
              </a:ext>
            </a:extLst>
          </p:cNvPr>
          <p:cNvPicPr>
            <a:picLocks noChangeAspect="1"/>
          </p:cNvPicPr>
          <p:nvPr/>
        </p:nvPicPr>
        <p:blipFill>
          <a:blip r:embed="rId2"/>
          <a:stretch>
            <a:fillRect/>
          </a:stretch>
        </p:blipFill>
        <p:spPr>
          <a:xfrm>
            <a:off x="5831222" y="1352145"/>
            <a:ext cx="3182188" cy="3083668"/>
          </a:xfrm>
          <a:prstGeom prst="rect">
            <a:avLst/>
          </a:prstGeom>
          <a:ln>
            <a:solidFill>
              <a:schemeClr val="tx1"/>
            </a:solidFill>
          </a:ln>
        </p:spPr>
      </p:pic>
    </p:spTree>
    <p:extLst>
      <p:ext uri="{BB962C8B-B14F-4D97-AF65-F5344CB8AC3E}">
        <p14:creationId xmlns:p14="http://schemas.microsoft.com/office/powerpoint/2010/main" val="1792248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a:xfrm>
            <a:off x="457200" y="205979"/>
            <a:ext cx="3935896" cy="857250"/>
          </a:xfrm>
        </p:spPr>
        <p:txBody>
          <a:bodyPr/>
          <a:lstStyle/>
          <a:p>
            <a:r>
              <a:rPr lang="en-US" dirty="0">
                <a:latin typeface="Optima" panose="02000503060000020004" pitchFamily="2" charset="0"/>
              </a:rPr>
              <a:t>Acknowledgements</a:t>
            </a:r>
          </a:p>
        </p:txBody>
      </p:sp>
      <p:graphicFrame>
        <p:nvGraphicFramePr>
          <p:cNvPr id="4" name="Table 3">
            <a:extLst>
              <a:ext uri="{FF2B5EF4-FFF2-40B4-BE49-F238E27FC236}">
                <a16:creationId xmlns:a16="http://schemas.microsoft.com/office/drawing/2014/main" id="{4DBBEA91-9B12-3138-8CB1-2BE0B7DAB040}"/>
              </a:ext>
            </a:extLst>
          </p:cNvPr>
          <p:cNvGraphicFramePr>
            <a:graphicFrameLocks noGrp="1"/>
          </p:cNvGraphicFramePr>
          <p:nvPr>
            <p:extLst>
              <p:ext uri="{D42A27DB-BD31-4B8C-83A1-F6EECF244321}">
                <p14:modId xmlns:p14="http://schemas.microsoft.com/office/powerpoint/2010/main" val="3662368298"/>
              </p:ext>
            </p:extLst>
          </p:nvPr>
        </p:nvGraphicFramePr>
        <p:xfrm>
          <a:off x="4750906" y="34627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Eric </a:t>
                      </a:r>
                      <a:r>
                        <a:rPr lang="en-US" sz="1600" b="0" i="0" u="none" strike="noStrike" dirty="0" err="1">
                          <a:solidFill>
                            <a:srgbClr val="000000"/>
                          </a:solidFill>
                          <a:effectLst/>
                          <a:latin typeface="Optima" panose="02000503060000020004" pitchFamily="2" charset="0"/>
                          <a:cs typeface="Arial" panose="020B0604020202020204" pitchFamily="34" charset="0"/>
                        </a:rPr>
                        <a:t>Pante</a:t>
                      </a:r>
                      <a:endParaRPr lang="en-US" sz="1600" b="0" i="0" u="none" strike="noStrike" dirty="0">
                        <a:solidFill>
                          <a:srgbClr val="000000"/>
                        </a:solidFill>
                        <a:effectLst/>
                        <a:latin typeface="Optima" panose="02000503060000020004" pitchFamily="2"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Optima" panose="02000503060000020004" pitchFamily="2" charset="0"/>
                          <a:cs typeface="Arial" panose="020B0604020202020204" pitchFamily="34" charset="0"/>
                        </a:rPr>
                        <a:t>Takefumi</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Yorisue</a:t>
                      </a:r>
                      <a:r>
                        <a:rPr lang="en-US" sz="1600" b="0" i="0" u="none" strike="noStrike" dirty="0">
                          <a:solidFill>
                            <a:srgbClr val="000000"/>
                          </a:solidFill>
                          <a:effectLst/>
                          <a:latin typeface="Optima" panose="02000503060000020004" pitchFamily="2" charset="0"/>
                          <a:cs typeface="Arial" panose="020B0604020202020204" pitchFamily="34" charset="0"/>
                        </a:rPr>
                        <a:t>, Masahiro </a:t>
                      </a:r>
                      <a:r>
                        <a:rPr lang="en-US" sz="1600" b="0" i="0" u="none" strike="noStrike" dirty="0" err="1">
                          <a:solidFill>
                            <a:srgbClr val="000000"/>
                          </a:solidFill>
                          <a:effectLst/>
                          <a:latin typeface="Optima" panose="02000503060000020004" pitchFamily="2" charset="0"/>
                          <a:cs typeface="Arial" panose="020B0604020202020204" pitchFamily="34" charset="0"/>
                        </a:rPr>
                        <a:t>Nakaoka</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Mits</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Kanaya</a:t>
                      </a:r>
                      <a:r>
                        <a:rPr lang="en-US" sz="1600" b="0" i="0" u="none" strike="noStrike" dirty="0">
                          <a:solidFill>
                            <a:srgbClr val="000000"/>
                          </a:solidFill>
                          <a:effectLst/>
                          <a:latin typeface="Optima" panose="02000503060000020004" pitchFamily="2" charset="0"/>
                          <a:cs typeface="Arial" panose="020B0604020202020204" pitchFamily="34" charset="0"/>
                        </a:rPr>
                        <a:t>, Masahiro Hori, Gen </a:t>
                      </a:r>
                      <a:r>
                        <a:rPr lang="en-US" sz="1600" b="0" i="0" u="none" strike="noStrike" dirty="0" err="1">
                          <a:solidFill>
                            <a:srgbClr val="000000"/>
                          </a:solidFill>
                          <a:effectLst/>
                          <a:latin typeface="Optima" panose="02000503060000020004" pitchFamily="2" charset="0"/>
                          <a:cs typeface="Arial" panose="020B0604020202020204" pitchFamily="34" charset="0"/>
                        </a:rPr>
                        <a:t>Kanaya</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Ryuta</a:t>
                      </a:r>
                      <a:r>
                        <a:rPr lang="en-US" sz="1600" b="0" i="0" u="none" strike="noStrike" dirty="0">
                          <a:solidFill>
                            <a:srgbClr val="000000"/>
                          </a:solidFill>
                          <a:effectLst/>
                          <a:latin typeface="Optima" panose="02000503060000020004" pitchFamily="2" charset="0"/>
                          <a:cs typeface="Arial" panose="020B0604020202020204" pitchFamily="34" charset="0"/>
                        </a:rPr>
                        <a:t> Terada, </a:t>
                      </a:r>
                      <a:r>
                        <a:rPr lang="en-US" sz="1600" b="0" i="0" u="none" strike="noStrike" dirty="0" err="1">
                          <a:solidFill>
                            <a:srgbClr val="000000"/>
                          </a:solidFill>
                          <a:effectLst/>
                          <a:latin typeface="Optima" panose="02000503060000020004" pitchFamily="2" charset="0"/>
                          <a:cs typeface="Arial" panose="020B0604020202020204" pitchFamily="34" charset="0"/>
                        </a:rPr>
                        <a:t>Hikaru</a:t>
                      </a:r>
                      <a:r>
                        <a:rPr lang="en-US" sz="1600" b="0" i="0" u="none" strike="noStrike" dirty="0">
                          <a:solidFill>
                            <a:srgbClr val="000000"/>
                          </a:solidFill>
                          <a:effectLst/>
                          <a:latin typeface="Optima" panose="02000503060000020004" pitchFamily="2"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Optima" panose="02000503060000020004" pitchFamily="2" charset="0"/>
                          <a:cs typeface="Arial" panose="020B0604020202020204" pitchFamily="34" charset="0"/>
                        </a:rPr>
                        <a:t>Kun-Seop</a:t>
                      </a:r>
                      <a:r>
                        <a:rPr lang="en-US" sz="1600" b="0" i="0" u="none" strike="noStrike" dirty="0">
                          <a:solidFill>
                            <a:srgbClr val="000000"/>
                          </a:solidFill>
                          <a:effectLst/>
                          <a:latin typeface="Optima" panose="02000503060000020004" pitchFamily="2" charset="0"/>
                          <a:cs typeface="Arial" panose="020B0604020202020204" pitchFamily="34" charset="0"/>
                        </a:rPr>
                        <a:t>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Jennifer </a:t>
                      </a:r>
                      <a:r>
                        <a:rPr lang="en-US" sz="1600" b="0" i="0" u="none" strike="noStrike" dirty="0" err="1">
                          <a:solidFill>
                            <a:srgbClr val="000000"/>
                          </a:solidFill>
                          <a:effectLst/>
                          <a:latin typeface="Optima" panose="02000503060000020004" pitchFamily="2" charset="0"/>
                          <a:cs typeface="Arial" panose="020B0604020202020204" pitchFamily="34" charset="0"/>
                        </a:rPr>
                        <a:t>Ruesink</a:t>
                      </a:r>
                      <a:r>
                        <a:rPr lang="en-US" sz="1600" b="0" i="0" u="none" strike="noStrike" dirty="0">
                          <a:solidFill>
                            <a:srgbClr val="000000"/>
                          </a:solidFill>
                          <a:effectLst/>
                          <a:latin typeface="Optima" panose="02000503060000020004" pitchFamily="2" charset="0"/>
                          <a:cs typeface="Arial" panose="020B0604020202020204" pitchFamily="34" charset="0"/>
                        </a:rPr>
                        <a:t>, Hilary Heyford, Danielle </a:t>
                      </a:r>
                      <a:r>
                        <a:rPr lang="en-US" sz="1600" b="0" i="0" u="none" strike="noStrike" dirty="0" err="1">
                          <a:solidFill>
                            <a:srgbClr val="000000"/>
                          </a:solidFill>
                          <a:effectLst/>
                          <a:latin typeface="Optima" panose="02000503060000020004" pitchFamily="2" charset="0"/>
                          <a:cs typeface="Arial" panose="020B0604020202020204" pitchFamily="34" charset="0"/>
                        </a:rPr>
                        <a:t>Zacherl</a:t>
                      </a:r>
                      <a:r>
                        <a:rPr lang="en-US" sz="1600" b="0" i="0" u="none" strike="noStrike" dirty="0">
                          <a:solidFill>
                            <a:srgbClr val="000000"/>
                          </a:solidFill>
                          <a:effectLst/>
                          <a:latin typeface="Optima" panose="02000503060000020004" pitchFamily="2" charset="0"/>
                          <a:cs typeface="Arial" panose="020B0604020202020204" pitchFamily="34" charset="0"/>
                        </a:rPr>
                        <a:t>,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Asa Strand, Judith </a:t>
                      </a:r>
                      <a:r>
                        <a:rPr lang="en-US" sz="1600" b="0" i="0" u="none" strike="noStrike" dirty="0" err="1">
                          <a:solidFill>
                            <a:srgbClr val="000000"/>
                          </a:solidFill>
                          <a:effectLst/>
                          <a:latin typeface="Optima" panose="02000503060000020004" pitchFamily="2" charset="0"/>
                          <a:cs typeface="Arial" panose="020B0604020202020204" pitchFamily="34" charset="0"/>
                        </a:rPr>
                        <a:t>Kochmann</a:t>
                      </a:r>
                      <a:endParaRPr lang="en-US" sz="1600" b="0" i="0" u="none" strike="noStrike" dirty="0">
                        <a:solidFill>
                          <a:srgbClr val="000000"/>
                        </a:solidFill>
                        <a:effectLst/>
                        <a:latin typeface="Optima" panose="02000503060000020004" pitchFamily="2"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pic>
        <p:nvPicPr>
          <p:cNvPr id="6" name="Picture 5" descr="NSF-logo.gif">
            <a:extLst>
              <a:ext uri="{FF2B5EF4-FFF2-40B4-BE49-F238E27FC236}">
                <a16:creationId xmlns:a16="http://schemas.microsoft.com/office/drawing/2014/main" id="{D67BA986-EC61-D5B9-C92C-8C1345C30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30" y="1152146"/>
            <a:ext cx="2024694" cy="2054669"/>
          </a:xfrm>
          <a:prstGeom prst="rect">
            <a:avLst/>
          </a:prstGeom>
        </p:spPr>
      </p:pic>
      <p:sp>
        <p:nvSpPr>
          <p:cNvPr id="7" name="TextBox 6">
            <a:extLst>
              <a:ext uri="{FF2B5EF4-FFF2-40B4-BE49-F238E27FC236}">
                <a16:creationId xmlns:a16="http://schemas.microsoft.com/office/drawing/2014/main" id="{00F1E742-894A-778E-1C10-A70B36404039}"/>
              </a:ext>
            </a:extLst>
          </p:cNvPr>
          <p:cNvSpPr txBox="1"/>
          <p:nvPr/>
        </p:nvSpPr>
        <p:spPr>
          <a:xfrm>
            <a:off x="197953" y="3828021"/>
            <a:ext cx="4075873" cy="923330"/>
          </a:xfrm>
          <a:prstGeom prst="rect">
            <a:avLst/>
          </a:prstGeom>
          <a:noFill/>
        </p:spPr>
        <p:txBody>
          <a:bodyPr wrap="square" rtlCol="0">
            <a:spAutoFit/>
          </a:bodyPr>
          <a:lstStyle/>
          <a:p>
            <a:r>
              <a:rPr lang="en-US" dirty="0">
                <a:latin typeface="Optima" panose="02000503060000020004" pitchFamily="2" charset="0"/>
              </a:rPr>
              <a:t>Also Lauren Lees, Hannah Rothkopf, Hannah Miller, Dallas Crowder, Ryan Carnegie, Osamu Miura</a:t>
            </a:r>
          </a:p>
        </p:txBody>
      </p:sp>
      <p:sp>
        <p:nvSpPr>
          <p:cNvPr id="9" name="TextBox 8">
            <a:extLst>
              <a:ext uri="{FF2B5EF4-FFF2-40B4-BE49-F238E27FC236}">
                <a16:creationId xmlns:a16="http://schemas.microsoft.com/office/drawing/2014/main" id="{08600F01-5E36-D7EC-454E-4C334B4579D0}"/>
              </a:ext>
            </a:extLst>
          </p:cNvPr>
          <p:cNvSpPr txBox="1"/>
          <p:nvPr/>
        </p:nvSpPr>
        <p:spPr>
          <a:xfrm>
            <a:off x="178906" y="3111066"/>
            <a:ext cx="1766171" cy="369332"/>
          </a:xfrm>
          <a:prstGeom prst="rect">
            <a:avLst/>
          </a:prstGeom>
          <a:noFill/>
        </p:spPr>
        <p:txBody>
          <a:bodyPr wrap="square">
            <a:spAutoFit/>
          </a:bodyPr>
          <a:lstStyle/>
          <a:p>
            <a:r>
              <a:rPr lang="en-US" dirty="0">
                <a:latin typeface="Optima" panose="02000503060000020004" pitchFamily="2" charset="0"/>
              </a:rPr>
              <a:t>OCE-1924599</a:t>
            </a:r>
          </a:p>
        </p:txBody>
      </p:sp>
      <p:pic>
        <p:nvPicPr>
          <p:cNvPr id="10" name="Picture 9" descr="Logo&#10;&#10;Description automatically generated">
            <a:extLst>
              <a:ext uri="{FF2B5EF4-FFF2-40B4-BE49-F238E27FC236}">
                <a16:creationId xmlns:a16="http://schemas.microsoft.com/office/drawing/2014/main" id="{C59B771E-F4B2-3B73-8935-B03CB5E4E871}"/>
              </a:ext>
            </a:extLst>
          </p:cNvPr>
          <p:cNvPicPr>
            <a:picLocks noChangeAspect="1"/>
          </p:cNvPicPr>
          <p:nvPr/>
        </p:nvPicPr>
        <p:blipFill>
          <a:blip r:embed="rId3"/>
          <a:stretch>
            <a:fillRect/>
          </a:stretch>
        </p:blipFill>
        <p:spPr>
          <a:xfrm>
            <a:off x="2422157" y="1376215"/>
            <a:ext cx="1851669" cy="1884155"/>
          </a:xfrm>
          <a:prstGeom prst="rect">
            <a:avLst/>
          </a:prstGeom>
        </p:spPr>
      </p:pic>
    </p:spTree>
    <p:extLst>
      <p:ext uri="{BB962C8B-B14F-4D97-AF65-F5344CB8AC3E}">
        <p14:creationId xmlns:p14="http://schemas.microsoft.com/office/powerpoint/2010/main" val="1278876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110F-3FD7-84F7-D13A-6AE8DFB3A3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2DFD61-6E90-9A58-213B-AFAA78DB3D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4784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BCDC-FBAF-0667-1072-DF641B00F6D9}"/>
              </a:ext>
            </a:extLst>
          </p:cNvPr>
          <p:cNvSpPr>
            <a:spLocks noGrp="1"/>
          </p:cNvSpPr>
          <p:nvPr>
            <p:ph type="title"/>
          </p:nvPr>
        </p:nvSpPr>
        <p:spPr/>
        <p:txBody>
          <a:bodyPr>
            <a:normAutofit fontScale="90000"/>
          </a:bodyPr>
          <a:lstStyle/>
          <a:p>
            <a:r>
              <a:rPr lang="en-US" dirty="0"/>
              <a:t>ICOADS ship log data - https://</a:t>
            </a:r>
            <a:r>
              <a:rPr lang="en-US" dirty="0" err="1"/>
              <a:t>icoads.noaa.gov</a:t>
            </a:r>
            <a:br>
              <a:rPr lang="en-US" dirty="0"/>
            </a:br>
            <a:endParaRPr lang="en-US" dirty="0"/>
          </a:p>
        </p:txBody>
      </p:sp>
      <p:sp>
        <p:nvSpPr>
          <p:cNvPr id="3" name="Content Placeholder 2">
            <a:extLst>
              <a:ext uri="{FF2B5EF4-FFF2-40B4-BE49-F238E27FC236}">
                <a16:creationId xmlns:a16="http://schemas.microsoft.com/office/drawing/2014/main" id="{B7765EBE-68BE-9185-B3E6-4BAF6976DE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921807-3FAE-F7DE-DCC5-ACCF3B8533A8}"/>
              </a:ext>
            </a:extLst>
          </p:cNvPr>
          <p:cNvPicPr>
            <a:picLocks noChangeAspect="1"/>
          </p:cNvPicPr>
          <p:nvPr/>
        </p:nvPicPr>
        <p:blipFill>
          <a:blip r:embed="rId3"/>
          <a:stretch>
            <a:fillRect/>
          </a:stretch>
        </p:blipFill>
        <p:spPr>
          <a:xfrm>
            <a:off x="685800" y="779096"/>
            <a:ext cx="7051431" cy="3993634"/>
          </a:xfrm>
          <a:prstGeom prst="rect">
            <a:avLst/>
          </a:prstGeom>
        </p:spPr>
      </p:pic>
    </p:spTree>
    <p:extLst>
      <p:ext uri="{BB962C8B-B14F-4D97-AF65-F5344CB8AC3E}">
        <p14:creationId xmlns:p14="http://schemas.microsoft.com/office/powerpoint/2010/main" val="845736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a:xfrm>
            <a:off x="198783" y="258159"/>
            <a:ext cx="5784573" cy="857250"/>
          </a:xfrm>
        </p:spPr>
        <p:txBody>
          <a:bodyPr>
            <a:normAutofit fontScale="90000"/>
          </a:bodyPr>
          <a:lstStyle/>
          <a:p>
            <a:pPr algn="l"/>
            <a:r>
              <a:rPr lang="en-US" dirty="0">
                <a:latin typeface="Optima" panose="02000503060000020004" pitchFamily="2" charset="0"/>
              </a:rPr>
              <a:t>Goal: to compare the population genetics of oysters and putatively co-invaded species</a:t>
            </a:r>
          </a:p>
        </p:txBody>
      </p:sp>
      <p:pic>
        <p:nvPicPr>
          <p:cNvPr id="6" name="Picture 5">
            <a:extLst>
              <a:ext uri="{FF2B5EF4-FFF2-40B4-BE49-F238E27FC236}">
                <a16:creationId xmlns:a16="http://schemas.microsoft.com/office/drawing/2014/main" id="{FBF02F22-5369-C590-0E80-9919256495B3}"/>
              </a:ext>
            </a:extLst>
          </p:cNvPr>
          <p:cNvPicPr>
            <a:picLocks noChangeAspect="1"/>
          </p:cNvPicPr>
          <p:nvPr/>
        </p:nvPicPr>
        <p:blipFill>
          <a:blip r:embed="rId2"/>
          <a:stretch>
            <a:fillRect/>
          </a:stretch>
        </p:blipFill>
        <p:spPr>
          <a:xfrm>
            <a:off x="424915" y="608844"/>
            <a:ext cx="8520302" cy="4683744"/>
          </a:xfrm>
          <a:prstGeom prst="rect">
            <a:avLst/>
          </a:prstGeom>
        </p:spPr>
      </p:pic>
    </p:spTree>
    <p:extLst>
      <p:ext uri="{BB962C8B-B14F-4D97-AF65-F5344CB8AC3E}">
        <p14:creationId xmlns:p14="http://schemas.microsoft.com/office/powerpoint/2010/main" val="2983547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DF6FDD-8D61-407B-4626-39ABDB865433}"/>
              </a:ext>
            </a:extLst>
          </p:cNvPr>
          <p:cNvPicPr>
            <a:picLocks noChangeAspect="1"/>
          </p:cNvPicPr>
          <p:nvPr/>
        </p:nvPicPr>
        <p:blipFill>
          <a:blip r:embed="rId2"/>
          <a:stretch>
            <a:fillRect/>
          </a:stretch>
        </p:blipFill>
        <p:spPr>
          <a:xfrm>
            <a:off x="249382" y="157567"/>
            <a:ext cx="5725391" cy="1918712"/>
          </a:xfrm>
          <a:prstGeom prst="rect">
            <a:avLst/>
          </a:prstGeom>
          <a:ln>
            <a:solidFill>
              <a:schemeClr val="tx1"/>
            </a:solidFill>
          </a:ln>
        </p:spPr>
      </p:pic>
      <p:sp>
        <p:nvSpPr>
          <p:cNvPr id="8" name="TextBox 7">
            <a:extLst>
              <a:ext uri="{FF2B5EF4-FFF2-40B4-BE49-F238E27FC236}">
                <a16:creationId xmlns:a16="http://schemas.microsoft.com/office/drawing/2014/main" id="{0E52C47B-DE7A-1A9E-B56E-4C4FED73A89D}"/>
              </a:ext>
            </a:extLst>
          </p:cNvPr>
          <p:cNvSpPr txBox="1"/>
          <p:nvPr/>
        </p:nvSpPr>
        <p:spPr>
          <a:xfrm>
            <a:off x="6192982" y="263426"/>
            <a:ext cx="2712027" cy="2585323"/>
          </a:xfrm>
          <a:prstGeom prst="rect">
            <a:avLst/>
          </a:prstGeom>
          <a:noFill/>
        </p:spPr>
        <p:txBody>
          <a:bodyPr wrap="square">
            <a:spAutoFit/>
          </a:bodyPr>
          <a:lstStyle/>
          <a:p>
            <a:r>
              <a:rPr lang="en-US" sz="1800" dirty="0">
                <a:effectLst/>
                <a:latin typeface="Optima" panose="02000503060000020004" pitchFamily="2" charset="0"/>
              </a:rPr>
              <a:t>“Because this area historically served as the principal source for oyster exports worldwide, we suggest that oysters were the key vector for the </a:t>
            </a:r>
            <a:r>
              <a:rPr lang="en-US" sz="1800" i="1" dirty="0">
                <a:effectLst/>
                <a:latin typeface="Optima" panose="02000503060000020004" pitchFamily="2" charset="0"/>
              </a:rPr>
              <a:t>G. </a:t>
            </a:r>
            <a:r>
              <a:rPr lang="en-US" sz="1800" i="1" dirty="0" err="1">
                <a:effectLst/>
                <a:latin typeface="Optima" panose="02000503060000020004" pitchFamily="2" charset="0"/>
              </a:rPr>
              <a:t>vermiculophylla</a:t>
            </a:r>
            <a:r>
              <a:rPr lang="en-US" sz="1800" i="1" dirty="0">
                <a:effectLst/>
                <a:latin typeface="Optima" panose="02000503060000020004" pitchFamily="2" charset="0"/>
              </a:rPr>
              <a:t> </a:t>
            </a:r>
            <a:r>
              <a:rPr lang="en-US" sz="1800" dirty="0">
                <a:effectLst/>
                <a:latin typeface="Optima" panose="02000503060000020004" pitchFamily="2" charset="0"/>
              </a:rPr>
              <a:t>invasion.”</a:t>
            </a:r>
            <a:endParaRPr lang="en-US" dirty="0">
              <a:latin typeface="Optima" panose="02000503060000020004" pitchFamily="2" charset="0"/>
            </a:endParaRPr>
          </a:p>
        </p:txBody>
      </p:sp>
      <p:sp>
        <p:nvSpPr>
          <p:cNvPr id="3" name="TextBox 2">
            <a:extLst>
              <a:ext uri="{FF2B5EF4-FFF2-40B4-BE49-F238E27FC236}">
                <a16:creationId xmlns:a16="http://schemas.microsoft.com/office/drawing/2014/main" id="{B7F7F2AA-5288-A093-FD9E-B631A584CB4D}"/>
              </a:ext>
            </a:extLst>
          </p:cNvPr>
          <p:cNvSpPr txBox="1"/>
          <p:nvPr/>
        </p:nvSpPr>
        <p:spPr>
          <a:xfrm>
            <a:off x="904461" y="2571750"/>
            <a:ext cx="4572000" cy="2031325"/>
          </a:xfrm>
          <a:prstGeom prst="rect">
            <a:avLst/>
          </a:prstGeom>
          <a:noFill/>
        </p:spPr>
        <p:txBody>
          <a:bodyPr wrap="square">
            <a:spAutoFit/>
          </a:bodyPr>
          <a:lstStyle/>
          <a:p>
            <a:pPr marL="0" marR="0" algn="just">
              <a:spcBef>
                <a:spcPts val="0"/>
              </a:spcBef>
              <a:spcAft>
                <a:spcPts val="0"/>
              </a:spcAft>
            </a:pPr>
            <a:r>
              <a:rPr lang="en-US" sz="1800" i="1" dirty="0">
                <a:effectLst/>
                <a:latin typeface="Optima" panose="02000503060000020004" pitchFamily="2" charset="0"/>
                <a:ea typeface="Calibri" panose="020F0502020204030204" pitchFamily="34" charset="0"/>
                <a:cs typeface="Times New Roman" panose="02020603050405020304" pitchFamily="18" charset="0"/>
              </a:rPr>
              <a:t>All in all, there is not conclusive evidence in the manuscript to convince the reader about the role of C. gigas as a vector beside the coincidental presence in the northern hemisphere. A comparison between the genetic structure of the vector and of the alga could have been attempted.</a:t>
            </a:r>
          </a:p>
        </p:txBody>
      </p:sp>
    </p:spTree>
    <p:extLst>
      <p:ext uri="{BB962C8B-B14F-4D97-AF65-F5344CB8AC3E}">
        <p14:creationId xmlns:p14="http://schemas.microsoft.com/office/powerpoint/2010/main" val="1456444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8897A2-F231-470B-D314-DAE95089BE9B}"/>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526421E7-6C9F-957A-BDBF-B935E8B27DA1}"/>
              </a:ext>
            </a:extLst>
          </p:cNvPr>
          <p:cNvSpPr txBox="1"/>
          <p:nvPr/>
        </p:nvSpPr>
        <p:spPr>
          <a:xfrm>
            <a:off x="783020" y="358974"/>
            <a:ext cx="5586248" cy="923330"/>
          </a:xfrm>
          <a:prstGeom prst="rect">
            <a:avLst/>
          </a:prstGeom>
          <a:noFill/>
        </p:spPr>
        <p:txBody>
          <a:bodyPr wrap="square">
            <a:spAutoFit/>
          </a:bodyPr>
          <a:lstStyle/>
          <a:p>
            <a:r>
              <a:rPr lang="en-US" sz="1800" dirty="0" err="1">
                <a:effectLst/>
                <a:latin typeface="Lato" panose="020F0502020204030204" pitchFamily="34" charset="0"/>
              </a:rPr>
              <a:t>Bonnot</a:t>
            </a:r>
            <a:r>
              <a:rPr lang="en-US" sz="1800" dirty="0">
                <a:effectLst/>
                <a:latin typeface="Lato" panose="020F0502020204030204" pitchFamily="34" charset="0"/>
              </a:rPr>
              <a:t> (1935) documented the occurrence of invasive mollusks with imported Japanese oyster shipments to North American estuaries. </a:t>
            </a:r>
            <a:endParaRPr lang="en-US" dirty="0"/>
          </a:p>
        </p:txBody>
      </p:sp>
      <p:sp>
        <p:nvSpPr>
          <p:cNvPr id="7" name="TextBox 6">
            <a:extLst>
              <a:ext uri="{FF2B5EF4-FFF2-40B4-BE49-F238E27FC236}">
                <a16:creationId xmlns:a16="http://schemas.microsoft.com/office/drawing/2014/main" id="{E26F2E10-A136-56C8-0AF9-A231B8833BAE}"/>
              </a:ext>
            </a:extLst>
          </p:cNvPr>
          <p:cNvSpPr txBox="1"/>
          <p:nvPr/>
        </p:nvSpPr>
        <p:spPr>
          <a:xfrm>
            <a:off x="446689" y="1594632"/>
            <a:ext cx="4572000" cy="1754326"/>
          </a:xfrm>
          <a:prstGeom prst="rect">
            <a:avLst/>
          </a:prstGeom>
          <a:noFill/>
        </p:spPr>
        <p:txBody>
          <a:bodyPr wrap="square">
            <a:spAutoFit/>
          </a:bodyPr>
          <a:lstStyle/>
          <a:p>
            <a:r>
              <a:rPr lang="en-US" sz="1800" dirty="0">
                <a:effectLst/>
                <a:latin typeface="Lato" panose="020F0502020204030203" pitchFamily="34" charset="0"/>
              </a:rPr>
              <a:t>“Because this area historically served as the principal source for oyster exports worldwide, we suggest that oysters were the key vector for the </a:t>
            </a:r>
            <a:r>
              <a:rPr lang="en-US" sz="1800" i="1" dirty="0">
                <a:effectLst/>
                <a:latin typeface="Lato" panose="020F0502020204030203" pitchFamily="34" charset="0"/>
              </a:rPr>
              <a:t>G. </a:t>
            </a:r>
            <a:r>
              <a:rPr lang="en-US" sz="1800" i="1" dirty="0" err="1">
                <a:effectLst/>
                <a:latin typeface="Lato" panose="020F0502020204030203" pitchFamily="34" charset="0"/>
              </a:rPr>
              <a:t>vermiculophylla</a:t>
            </a:r>
            <a:r>
              <a:rPr lang="en-US" sz="1800" i="1" dirty="0">
                <a:effectLst/>
                <a:latin typeface="Lato" panose="020F0502020204030203" pitchFamily="34" charset="0"/>
              </a:rPr>
              <a:t> </a:t>
            </a:r>
            <a:r>
              <a:rPr lang="en-US" sz="1800" dirty="0">
                <a:effectLst/>
                <a:latin typeface="Lato" panose="020F0502020204030203" pitchFamily="34" charset="0"/>
              </a:rPr>
              <a:t>invasion. “ Krueger-Hadfield et al 2017 Ecol</a:t>
            </a:r>
            <a:r>
              <a:rPr lang="en-US" dirty="0">
                <a:latin typeface="Lato" panose="020F0502020204030203" pitchFamily="34" charset="0"/>
              </a:rPr>
              <a:t>ogy and Evolution</a:t>
            </a:r>
            <a:endParaRPr lang="en-US" dirty="0"/>
          </a:p>
        </p:txBody>
      </p:sp>
      <p:sp>
        <p:nvSpPr>
          <p:cNvPr id="9" name="TextBox 8">
            <a:extLst>
              <a:ext uri="{FF2B5EF4-FFF2-40B4-BE49-F238E27FC236}">
                <a16:creationId xmlns:a16="http://schemas.microsoft.com/office/drawing/2014/main" id="{73292057-8896-D38D-4B4F-67BA147EAAEF}"/>
              </a:ext>
            </a:extLst>
          </p:cNvPr>
          <p:cNvSpPr txBox="1"/>
          <p:nvPr/>
        </p:nvSpPr>
        <p:spPr>
          <a:xfrm>
            <a:off x="783020" y="3861196"/>
            <a:ext cx="4572000" cy="923330"/>
          </a:xfrm>
          <a:prstGeom prst="rect">
            <a:avLst/>
          </a:prstGeom>
          <a:noFill/>
        </p:spPr>
        <p:txBody>
          <a:bodyPr wrap="square">
            <a:spAutoFit/>
          </a:bodyPr>
          <a:lstStyle/>
          <a:p>
            <a:r>
              <a:rPr lang="en-US" sz="1800" dirty="0">
                <a:effectLst/>
                <a:latin typeface="Code2000"/>
              </a:rPr>
              <a:t>“The source region historically provided seed oysters (Crassostrea gigas) for aquaculture in North America” Miura et al. 2001 PNAS</a:t>
            </a:r>
            <a:endParaRPr lang="en-US" dirty="0"/>
          </a:p>
        </p:txBody>
      </p:sp>
      <p:sp>
        <p:nvSpPr>
          <p:cNvPr id="11" name="TextBox 10">
            <a:extLst>
              <a:ext uri="{FF2B5EF4-FFF2-40B4-BE49-F238E27FC236}">
                <a16:creationId xmlns:a16="http://schemas.microsoft.com/office/drawing/2014/main" id="{47D03E49-EBE3-F778-BE31-ECFA3EDA33C9}"/>
              </a:ext>
            </a:extLst>
          </p:cNvPr>
          <p:cNvSpPr txBox="1"/>
          <p:nvPr/>
        </p:nvSpPr>
        <p:spPr>
          <a:xfrm>
            <a:off x="5355020" y="1282304"/>
            <a:ext cx="3426373" cy="3600986"/>
          </a:xfrm>
          <a:prstGeom prst="rect">
            <a:avLst/>
          </a:prstGeom>
          <a:noFill/>
        </p:spPr>
        <p:txBody>
          <a:bodyPr wrap="square">
            <a:spAutoFit/>
          </a:bodyPr>
          <a:lstStyle/>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From ad hoc reviewers of K-H 2017 at Mol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Ecol</a:t>
            </a:r>
            <a:endPar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Furthermore, their claims to identify the vector (C. gigas) remains purely speculative - this would be confirmed by congruent patterns of genetic diversity of both C. gigas and G.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vermiculophylla</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in their native and introduced ranges.</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rPr>
              <a:t>"... our results support anecdotal evidence that oysters were the key vector for the G. </a:t>
            </a:r>
            <a:r>
              <a:rPr lang="en-US" sz="1200" dirty="0" err="1">
                <a:solidFill>
                  <a:srgbClr val="191919"/>
                </a:solidFill>
                <a:effectLst/>
                <a:latin typeface="Times New Roman" panose="02020603050405020304" pitchFamily="18" charset="0"/>
                <a:ea typeface="Calibri" panose="020F0502020204030204" pitchFamily="34" charset="0"/>
              </a:rPr>
              <a:t>vermiculophylla</a:t>
            </a:r>
            <a:r>
              <a:rPr lang="en-US" sz="1200" dirty="0">
                <a:solidFill>
                  <a:srgbClr val="191919"/>
                </a:solidFill>
                <a:effectLst/>
                <a:latin typeface="Times New Roman" panose="02020603050405020304" pitchFamily="18" charset="0"/>
                <a:ea typeface="Calibri" panose="020F0502020204030204" pitchFamily="34" charset="0"/>
              </a:rPr>
              <a:t> invasion."  Congruent patterns of genetic diversity across the two species would have clarified this - as it is, there is only "arm-waving".</a:t>
            </a:r>
            <a:r>
              <a:rPr lang="en-US" sz="1200" dirty="0">
                <a:effectLst/>
              </a:rPr>
              <a:t> </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in all, there is not conclusive evidence in the manuscript to convince the reader about the role of C. gigas as a vector beside the coincidental presence in the northern hemisphere. A comparison between the genetic structure of the vector and of the alga could have been attempted.</a:t>
            </a:r>
          </a:p>
        </p:txBody>
      </p:sp>
    </p:spTree>
    <p:extLst>
      <p:ext uri="{BB962C8B-B14F-4D97-AF65-F5344CB8AC3E}">
        <p14:creationId xmlns:p14="http://schemas.microsoft.com/office/powerpoint/2010/main" val="810890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2095052" y="1335086"/>
            <a:ext cx="6246305" cy="2139553"/>
          </a:xfrm>
        </p:spPr>
        <p:txBody>
          <a:bodyPr>
            <a:noAutofit/>
          </a:bodyPr>
          <a:lstStyle/>
          <a:p>
            <a:r>
              <a:rPr lang="en-US" sz="3200" i="1" dirty="0"/>
              <a:t>The greatest agency of all that spreads marine animals to new quarters of the world must be the business of oyster culture, a very ancient and world-wide craft. </a:t>
            </a:r>
            <a:br>
              <a:rPr lang="en-US" sz="3200" i="1" dirty="0"/>
            </a:br>
            <a:r>
              <a:rPr lang="en-US" sz="3200" dirty="0"/>
              <a:t>– Charles Elton (1958)</a:t>
            </a:r>
          </a:p>
        </p:txBody>
      </p:sp>
    </p:spTree>
    <p:extLst>
      <p:ext uri="{BB962C8B-B14F-4D97-AF65-F5344CB8AC3E}">
        <p14:creationId xmlns:p14="http://schemas.microsoft.com/office/powerpoint/2010/main" val="2000185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254EC-2B5D-D452-7EE6-D5E47264EC12}"/>
              </a:ext>
            </a:extLst>
          </p:cNvPr>
          <p:cNvPicPr>
            <a:picLocks noChangeAspect="1"/>
          </p:cNvPicPr>
          <p:nvPr/>
        </p:nvPicPr>
        <p:blipFill rotWithShape="1">
          <a:blip r:embed="rId3"/>
          <a:srcRect l="52918" t="51467"/>
          <a:stretch/>
        </p:blipFill>
        <p:spPr>
          <a:xfrm>
            <a:off x="308345" y="348791"/>
            <a:ext cx="5671957" cy="4445917"/>
          </a:xfrm>
          <a:prstGeom prst="rect">
            <a:avLst/>
          </a:prstGeom>
        </p:spPr>
      </p:pic>
      <p:pic>
        <p:nvPicPr>
          <p:cNvPr id="6" name="Picture 5">
            <a:extLst>
              <a:ext uri="{FF2B5EF4-FFF2-40B4-BE49-F238E27FC236}">
                <a16:creationId xmlns:a16="http://schemas.microsoft.com/office/drawing/2014/main" id="{4FB10361-BB9A-007A-8220-1E694C4B137A}"/>
              </a:ext>
            </a:extLst>
          </p:cNvPr>
          <p:cNvPicPr>
            <a:picLocks noChangeAspect="1"/>
          </p:cNvPicPr>
          <p:nvPr/>
        </p:nvPicPr>
        <p:blipFill>
          <a:blip r:embed="rId4"/>
          <a:stretch>
            <a:fillRect/>
          </a:stretch>
        </p:blipFill>
        <p:spPr>
          <a:xfrm>
            <a:off x="5219298" y="263948"/>
            <a:ext cx="4445917" cy="4445917"/>
          </a:xfrm>
          <a:prstGeom prst="rect">
            <a:avLst/>
          </a:prstGeom>
        </p:spPr>
      </p:pic>
    </p:spTree>
    <p:extLst>
      <p:ext uri="{BB962C8B-B14F-4D97-AF65-F5344CB8AC3E}">
        <p14:creationId xmlns:p14="http://schemas.microsoft.com/office/powerpoint/2010/main" val="3824402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692769-37BF-CD18-0B61-DF4B0FF806C3}"/>
              </a:ext>
            </a:extLst>
          </p:cNvPr>
          <p:cNvSpPr txBox="1"/>
          <p:nvPr/>
        </p:nvSpPr>
        <p:spPr>
          <a:xfrm>
            <a:off x="1524000" y="3663814"/>
            <a:ext cx="2638425" cy="830997"/>
          </a:xfrm>
          <a:prstGeom prst="rect">
            <a:avLst/>
          </a:prstGeom>
          <a:noFill/>
        </p:spPr>
        <p:txBody>
          <a:bodyPr wrap="square" rtlCol="0">
            <a:spAutoFit/>
          </a:bodyPr>
          <a:lstStyle/>
          <a:p>
            <a:r>
              <a:rPr lang="en-US" sz="2400" i="1" dirty="0" err="1">
                <a:latin typeface="Arial" panose="020B0604020202020204" pitchFamily="34" charset="0"/>
                <a:cs typeface="Arial" panose="020B0604020202020204" pitchFamily="34" charset="0"/>
              </a:rPr>
              <a:t>Battillaria</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attramentaria</a:t>
            </a:r>
            <a:endParaRPr lang="en-US" sz="2400" i="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5BA4561-2752-787A-E7AB-74E2A3248D3E}"/>
              </a:ext>
            </a:extLst>
          </p:cNvPr>
          <p:cNvSpPr txBox="1"/>
          <p:nvPr/>
        </p:nvSpPr>
        <p:spPr>
          <a:xfrm>
            <a:off x="1524001" y="4490263"/>
            <a:ext cx="1800814" cy="300082"/>
          </a:xfrm>
          <a:prstGeom prst="rect">
            <a:avLst/>
          </a:prstGeom>
          <a:noFill/>
        </p:spPr>
        <p:txBody>
          <a:bodyPr wrap="none" rtlCol="0">
            <a:spAutoFit/>
          </a:bodyPr>
          <a:lstStyle/>
          <a:p>
            <a:r>
              <a:rPr lang="en-US" sz="1350" dirty="0"/>
              <a:t>Miura et al. 2005 </a:t>
            </a:r>
            <a:r>
              <a:rPr lang="en-US" sz="1350" i="1" dirty="0"/>
              <a:t>PNAS</a:t>
            </a:r>
          </a:p>
        </p:txBody>
      </p:sp>
      <p:pic>
        <p:nvPicPr>
          <p:cNvPr id="6" name="Picture 5">
            <a:extLst>
              <a:ext uri="{FF2B5EF4-FFF2-40B4-BE49-F238E27FC236}">
                <a16:creationId xmlns:a16="http://schemas.microsoft.com/office/drawing/2014/main" id="{1E82D642-6CFE-C3A5-C717-A66AE02C3036}"/>
              </a:ext>
            </a:extLst>
          </p:cNvPr>
          <p:cNvPicPr>
            <a:picLocks noChangeAspect="1"/>
          </p:cNvPicPr>
          <p:nvPr/>
        </p:nvPicPr>
        <p:blipFill>
          <a:blip r:embed="rId2"/>
          <a:stretch>
            <a:fillRect/>
          </a:stretch>
        </p:blipFill>
        <p:spPr>
          <a:xfrm>
            <a:off x="3796838" y="3384886"/>
            <a:ext cx="2931213" cy="1365770"/>
          </a:xfrm>
          <a:prstGeom prst="rect">
            <a:avLst/>
          </a:prstGeom>
        </p:spPr>
      </p:pic>
    </p:spTree>
    <p:extLst>
      <p:ext uri="{BB962C8B-B14F-4D97-AF65-F5344CB8AC3E}">
        <p14:creationId xmlns:p14="http://schemas.microsoft.com/office/powerpoint/2010/main" val="3507902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p:txBody>
      </p:sp>
      <p:sp>
        <p:nvSpPr>
          <p:cNvPr id="6" name="TextBox 5">
            <a:extLst>
              <a:ext uri="{FF2B5EF4-FFF2-40B4-BE49-F238E27FC236}">
                <a16:creationId xmlns:a16="http://schemas.microsoft.com/office/drawing/2014/main" id="{456EE45B-5AE9-6E9B-2B80-214C32861886}"/>
              </a:ext>
            </a:extLst>
          </p:cNvPr>
          <p:cNvSpPr txBox="1"/>
          <p:nvPr/>
        </p:nvSpPr>
        <p:spPr>
          <a:xfrm>
            <a:off x="8070149" y="4764039"/>
            <a:ext cx="1290161" cy="276999"/>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Troost 2010</a:t>
            </a:r>
            <a:endParaRPr lang="en-US" sz="1200" dirty="0">
              <a:latin typeface="Optima" panose="02000503060000020004" pitchFamily="2" charset="0"/>
            </a:endParaRPr>
          </a:p>
        </p:txBody>
      </p:sp>
      <p:pic>
        <p:nvPicPr>
          <p:cNvPr id="5" name="Picture 2" descr="/var/folders/t4/g0f1t91j5cldw3gn3yk5x4lj8jw1r7/T/com.microsoft.Powerpoint/WebArchiveCopyPasteTempFiles/p2211">
            <a:extLst>
              <a:ext uri="{FF2B5EF4-FFF2-40B4-BE49-F238E27FC236}">
                <a16:creationId xmlns:a16="http://schemas.microsoft.com/office/drawing/2014/main" id="{740F91BB-C871-4C08-5A80-F99662DF451E}"/>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l="7439" r="5156" b="23186"/>
          <a:stretch/>
        </p:blipFill>
        <p:spPr bwMode="auto">
          <a:xfrm>
            <a:off x="268447" y="1255277"/>
            <a:ext cx="5574677" cy="3647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F0D605-4448-652D-13F4-860D4E8846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2441831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27CE5-CD4E-353A-4E3A-8C58CE171D56}"/>
              </a:ext>
            </a:extLst>
          </p:cNvPr>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220937" y="189161"/>
            <a:ext cx="4870953" cy="5191124"/>
          </a:xfrm>
          <a:prstGeom prst="rect">
            <a:avLst/>
          </a:prstGeom>
        </p:spPr>
      </p:pic>
      <p:pic>
        <p:nvPicPr>
          <p:cNvPr id="9" name="Picture 8">
            <a:extLst>
              <a:ext uri="{FF2B5EF4-FFF2-40B4-BE49-F238E27FC236}">
                <a16:creationId xmlns:a16="http://schemas.microsoft.com/office/drawing/2014/main" id="{79808C44-9CA2-466B-6CA9-D5989A5567FD}"/>
              </a:ext>
            </a:extLst>
          </p:cNvPr>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3740014" y="1799269"/>
            <a:ext cx="877289" cy="2944257"/>
          </a:xfrm>
          <a:prstGeom prst="rect">
            <a:avLst/>
          </a:prstGeom>
        </p:spPr>
      </p:pic>
      <p:sp>
        <p:nvSpPr>
          <p:cNvPr id="10" name="TextBox 9">
            <a:extLst>
              <a:ext uri="{FF2B5EF4-FFF2-40B4-BE49-F238E27FC236}">
                <a16:creationId xmlns:a16="http://schemas.microsoft.com/office/drawing/2014/main" id="{3E6F93D3-5ECE-072A-D339-96C7E4AA41BE}"/>
              </a:ext>
            </a:extLst>
          </p:cNvPr>
          <p:cNvSpPr txBox="1"/>
          <p:nvPr/>
        </p:nvSpPr>
        <p:spPr>
          <a:xfrm rot="20577887">
            <a:off x="3247016" y="1295218"/>
            <a:ext cx="1016861"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Hokkaido</a:t>
            </a:r>
          </a:p>
        </p:txBody>
      </p:sp>
      <p:sp>
        <p:nvSpPr>
          <p:cNvPr id="11" name="TextBox 10">
            <a:extLst>
              <a:ext uri="{FF2B5EF4-FFF2-40B4-BE49-F238E27FC236}">
                <a16:creationId xmlns:a16="http://schemas.microsoft.com/office/drawing/2014/main" id="{4935D9B0-BA18-5BAC-327F-3652DDC99B48}"/>
              </a:ext>
            </a:extLst>
          </p:cNvPr>
          <p:cNvSpPr txBox="1"/>
          <p:nvPr/>
        </p:nvSpPr>
        <p:spPr>
          <a:xfrm rot="17372116">
            <a:off x="2774032" y="2163038"/>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12" name="TextBox 11">
            <a:extLst>
              <a:ext uri="{FF2B5EF4-FFF2-40B4-BE49-F238E27FC236}">
                <a16:creationId xmlns:a16="http://schemas.microsoft.com/office/drawing/2014/main" id="{86424603-1003-9708-55F0-BF7473C1A5AE}"/>
              </a:ext>
            </a:extLst>
          </p:cNvPr>
          <p:cNvSpPr txBox="1"/>
          <p:nvPr/>
        </p:nvSpPr>
        <p:spPr>
          <a:xfrm rot="20882476">
            <a:off x="2052318" y="2687399"/>
            <a:ext cx="1021429"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Hiroshima</a:t>
            </a:r>
          </a:p>
        </p:txBody>
      </p:sp>
      <p:pic>
        <p:nvPicPr>
          <p:cNvPr id="4" name="Picture 3">
            <a:extLst>
              <a:ext uri="{FF2B5EF4-FFF2-40B4-BE49-F238E27FC236}">
                <a16:creationId xmlns:a16="http://schemas.microsoft.com/office/drawing/2014/main" id="{30DC46E9-8629-39D2-72EB-B646C4A63A0C}"/>
              </a:ext>
            </a:extLst>
          </p:cNvPr>
          <p:cNvPicPr>
            <a:picLocks noChangeAspect="1"/>
          </p:cNvPicPr>
          <p:nvPr/>
        </p:nvPicPr>
        <p:blipFill>
          <a:blip r:embed="rId4"/>
          <a:stretch>
            <a:fillRect/>
          </a:stretch>
        </p:blipFill>
        <p:spPr>
          <a:xfrm>
            <a:off x="4763860" y="1466594"/>
            <a:ext cx="4053646" cy="3609608"/>
          </a:xfrm>
          <a:prstGeom prst="rect">
            <a:avLst/>
          </a:prstGeom>
        </p:spPr>
      </p:pic>
      <p:sp>
        <p:nvSpPr>
          <p:cNvPr id="2" name="Title 6">
            <a:extLst>
              <a:ext uri="{FF2B5EF4-FFF2-40B4-BE49-F238E27FC236}">
                <a16:creationId xmlns:a16="http://schemas.microsoft.com/office/drawing/2014/main" id="{A82B1265-10E0-64D2-ADAD-292FAB5F37DF}"/>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Tree>
    <p:extLst>
      <p:ext uri="{BB962C8B-B14F-4D97-AF65-F5344CB8AC3E}">
        <p14:creationId xmlns:p14="http://schemas.microsoft.com/office/powerpoint/2010/main" val="3831683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7C61D-8711-CD08-4967-FB20EA64C207}"/>
              </a:ext>
            </a:extLst>
          </p:cNvPr>
          <p:cNvPicPr>
            <a:picLocks noChangeAspect="1"/>
          </p:cNvPicPr>
          <p:nvPr/>
        </p:nvPicPr>
        <p:blipFill rotWithShape="1">
          <a:blip r:embed="rId2"/>
          <a:srcRect l="3631" t="4071" r="69611" b="66277"/>
          <a:stretch/>
        </p:blipFill>
        <p:spPr>
          <a:xfrm>
            <a:off x="0" y="898964"/>
            <a:ext cx="3252190" cy="3603866"/>
          </a:xfrm>
          <a:prstGeom prst="rect">
            <a:avLst/>
          </a:prstGeom>
        </p:spPr>
      </p:pic>
      <p:pic>
        <p:nvPicPr>
          <p:cNvPr id="8" name="Picture 7">
            <a:extLst>
              <a:ext uri="{FF2B5EF4-FFF2-40B4-BE49-F238E27FC236}">
                <a16:creationId xmlns:a16="http://schemas.microsoft.com/office/drawing/2014/main" id="{1DDBAF29-6063-F346-58E0-87CB2552FD5D}"/>
              </a:ext>
            </a:extLst>
          </p:cNvPr>
          <p:cNvPicPr>
            <a:picLocks noChangeAspect="1"/>
          </p:cNvPicPr>
          <p:nvPr/>
        </p:nvPicPr>
        <p:blipFill rotWithShape="1">
          <a:blip r:embed="rId3"/>
          <a:srcRect t="3288" r="69427" b="67183"/>
          <a:stretch/>
        </p:blipFill>
        <p:spPr>
          <a:xfrm>
            <a:off x="2573517" y="997796"/>
            <a:ext cx="3526606" cy="3406202"/>
          </a:xfrm>
          <a:prstGeom prst="rect">
            <a:avLst/>
          </a:prstGeom>
        </p:spPr>
      </p:pic>
      <p:sp>
        <p:nvSpPr>
          <p:cNvPr id="9" name="TextBox 8">
            <a:extLst>
              <a:ext uri="{FF2B5EF4-FFF2-40B4-BE49-F238E27FC236}">
                <a16:creationId xmlns:a16="http://schemas.microsoft.com/office/drawing/2014/main" id="{76661EDA-A88A-6703-0939-662C5EE93B23}"/>
              </a:ext>
            </a:extLst>
          </p:cNvPr>
          <p:cNvSpPr txBox="1"/>
          <p:nvPr/>
        </p:nvSpPr>
        <p:spPr>
          <a:xfrm>
            <a:off x="622759" y="203217"/>
            <a:ext cx="4675105" cy="646331"/>
          </a:xfrm>
          <a:prstGeom prst="rect">
            <a:avLst/>
          </a:prstGeom>
          <a:noFill/>
        </p:spPr>
        <p:txBody>
          <a:bodyPr wrap="square" rtlCol="0">
            <a:spAutoFit/>
          </a:bodyPr>
          <a:lstStyle/>
          <a:p>
            <a:r>
              <a:rPr lang="en-US" dirty="0"/>
              <a:t>Pacific oysters from Europe and Canada, Washington state came from northern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11" name="Picture 10">
            <a:extLst>
              <a:ext uri="{FF2B5EF4-FFF2-40B4-BE49-F238E27FC236}">
                <a16:creationId xmlns:a16="http://schemas.microsoft.com/office/drawing/2014/main" id="{4E593175-064B-8BEC-E3EF-D432ADAF103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142193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558470F-069D-9AFA-3C10-E7C9A1965D77}"/>
              </a:ext>
            </a:extLst>
          </p:cNvPr>
          <p:cNvPicPr>
            <a:picLocks noChangeAspect="1"/>
          </p:cNvPicPr>
          <p:nvPr/>
        </p:nvPicPr>
        <p:blipFill>
          <a:blip r:embed="rId2"/>
          <a:stretch>
            <a:fillRect/>
          </a:stretch>
        </p:blipFill>
        <p:spPr>
          <a:xfrm>
            <a:off x="161690" y="0"/>
            <a:ext cx="4050655" cy="5143500"/>
          </a:xfrm>
          <a:prstGeom prst="rect">
            <a:avLst/>
          </a:prstGeom>
        </p:spPr>
      </p:pic>
      <p:pic>
        <p:nvPicPr>
          <p:cNvPr id="11" name="Picture 10">
            <a:extLst>
              <a:ext uri="{FF2B5EF4-FFF2-40B4-BE49-F238E27FC236}">
                <a16:creationId xmlns:a16="http://schemas.microsoft.com/office/drawing/2014/main" id="{49E54783-2DCE-87F1-61B3-9DF4EE2C0F1B}"/>
              </a:ext>
            </a:extLst>
          </p:cNvPr>
          <p:cNvPicPr>
            <a:picLocks noChangeAspect="1"/>
          </p:cNvPicPr>
          <p:nvPr/>
        </p:nvPicPr>
        <p:blipFill>
          <a:blip r:embed="rId3"/>
          <a:stretch>
            <a:fillRect/>
          </a:stretch>
        </p:blipFill>
        <p:spPr>
          <a:xfrm>
            <a:off x="4358719" y="179109"/>
            <a:ext cx="4785281" cy="4785281"/>
          </a:xfrm>
          <a:prstGeom prst="rect">
            <a:avLst/>
          </a:prstGeom>
        </p:spPr>
      </p:pic>
    </p:spTree>
    <p:extLst>
      <p:ext uri="{BB962C8B-B14F-4D97-AF65-F5344CB8AC3E}">
        <p14:creationId xmlns:p14="http://schemas.microsoft.com/office/powerpoint/2010/main" val="2427815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61EDA-A88A-6703-0939-662C5EE93B23}"/>
              </a:ext>
            </a:extLst>
          </p:cNvPr>
          <p:cNvSpPr txBox="1"/>
          <p:nvPr/>
        </p:nvSpPr>
        <p:spPr>
          <a:xfrm>
            <a:off x="154810" y="262648"/>
            <a:ext cx="2610635" cy="923330"/>
          </a:xfrm>
          <a:prstGeom prst="rect">
            <a:avLst/>
          </a:prstGeom>
          <a:noFill/>
        </p:spPr>
        <p:txBody>
          <a:bodyPr wrap="square" rtlCol="0">
            <a:spAutoFit/>
          </a:bodyPr>
          <a:lstStyle/>
          <a:p>
            <a:pPr algn="ctr"/>
            <a:r>
              <a:rPr lang="en-US" dirty="0"/>
              <a:t>Pacific oysters from New Zealand came from southern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3" name="Picture 2">
            <a:extLst>
              <a:ext uri="{FF2B5EF4-FFF2-40B4-BE49-F238E27FC236}">
                <a16:creationId xmlns:a16="http://schemas.microsoft.com/office/drawing/2014/main" id="{58CE396A-63BF-A8F8-B4AD-B863F1C05A96}"/>
              </a:ext>
            </a:extLst>
          </p:cNvPr>
          <p:cNvPicPr>
            <a:picLocks noChangeAspect="1"/>
          </p:cNvPicPr>
          <p:nvPr/>
        </p:nvPicPr>
        <p:blipFill rotWithShape="1">
          <a:blip r:embed="rId2"/>
          <a:srcRect t="4765" r="68144" b="62978"/>
          <a:stretch/>
        </p:blipFill>
        <p:spPr>
          <a:xfrm>
            <a:off x="-200015" y="1313621"/>
            <a:ext cx="3320287" cy="3362074"/>
          </a:xfrm>
          <a:prstGeom prst="rect">
            <a:avLst/>
          </a:prstGeom>
        </p:spPr>
      </p:pic>
      <p:pic>
        <p:nvPicPr>
          <p:cNvPr id="6" name="Picture 5">
            <a:extLst>
              <a:ext uri="{FF2B5EF4-FFF2-40B4-BE49-F238E27FC236}">
                <a16:creationId xmlns:a16="http://schemas.microsoft.com/office/drawing/2014/main" id="{0A4DFC8B-5468-B027-E8F0-0434D00F802C}"/>
              </a:ext>
            </a:extLst>
          </p:cNvPr>
          <p:cNvPicPr>
            <a:picLocks noChangeAspect="1"/>
          </p:cNvPicPr>
          <p:nvPr/>
        </p:nvPicPr>
        <p:blipFill rotWithShape="1">
          <a:blip r:embed="rId3"/>
          <a:srcRect t="4215" r="68877" b="66278"/>
          <a:stretch/>
        </p:blipFill>
        <p:spPr>
          <a:xfrm>
            <a:off x="2492612" y="1313621"/>
            <a:ext cx="3215628" cy="3048753"/>
          </a:xfrm>
          <a:prstGeom prst="rect">
            <a:avLst/>
          </a:prstGeom>
        </p:spPr>
      </p:pic>
      <p:sp>
        <p:nvSpPr>
          <p:cNvPr id="7" name="TextBox 6">
            <a:extLst>
              <a:ext uri="{FF2B5EF4-FFF2-40B4-BE49-F238E27FC236}">
                <a16:creationId xmlns:a16="http://schemas.microsoft.com/office/drawing/2014/main" id="{B90125D4-B077-014D-423F-74A009993C49}"/>
              </a:ext>
            </a:extLst>
          </p:cNvPr>
          <p:cNvSpPr txBox="1"/>
          <p:nvPr/>
        </p:nvSpPr>
        <p:spPr>
          <a:xfrm>
            <a:off x="2794560" y="124148"/>
            <a:ext cx="2742425" cy="1200329"/>
          </a:xfrm>
          <a:prstGeom prst="rect">
            <a:avLst/>
          </a:prstGeom>
          <a:noFill/>
        </p:spPr>
        <p:txBody>
          <a:bodyPr wrap="square" rtlCol="0">
            <a:spAutoFit/>
          </a:bodyPr>
          <a:lstStyle/>
          <a:p>
            <a:pPr algn="ctr"/>
            <a:r>
              <a:rPr lang="en-US" dirty="0"/>
              <a:t>Pacific oysters from southern California are a mix of northern and southern Japan</a:t>
            </a:r>
          </a:p>
        </p:txBody>
      </p:sp>
      <p:pic>
        <p:nvPicPr>
          <p:cNvPr id="11" name="Picture 10">
            <a:extLst>
              <a:ext uri="{FF2B5EF4-FFF2-40B4-BE49-F238E27FC236}">
                <a16:creationId xmlns:a16="http://schemas.microsoft.com/office/drawing/2014/main" id="{B1B45EFC-78F5-4988-6D51-20739A84852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396322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DF6FDD-8D61-407B-4626-39ABDB865433}"/>
              </a:ext>
            </a:extLst>
          </p:cNvPr>
          <p:cNvPicPr>
            <a:picLocks noChangeAspect="1"/>
          </p:cNvPicPr>
          <p:nvPr/>
        </p:nvPicPr>
        <p:blipFill>
          <a:blip r:embed="rId2"/>
          <a:stretch>
            <a:fillRect/>
          </a:stretch>
        </p:blipFill>
        <p:spPr>
          <a:xfrm>
            <a:off x="249382" y="157567"/>
            <a:ext cx="5725391" cy="1918712"/>
          </a:xfrm>
          <a:prstGeom prst="rect">
            <a:avLst/>
          </a:prstGeom>
          <a:ln>
            <a:solidFill>
              <a:schemeClr val="tx1"/>
            </a:solidFill>
          </a:ln>
        </p:spPr>
      </p:pic>
      <p:pic>
        <p:nvPicPr>
          <p:cNvPr id="5" name="Picture 4">
            <a:extLst>
              <a:ext uri="{FF2B5EF4-FFF2-40B4-BE49-F238E27FC236}">
                <a16:creationId xmlns:a16="http://schemas.microsoft.com/office/drawing/2014/main" id="{9DE45AC3-381C-1136-6F3C-7AD5903E90FF}"/>
              </a:ext>
            </a:extLst>
          </p:cNvPr>
          <p:cNvPicPr>
            <a:picLocks noChangeAspect="1"/>
          </p:cNvPicPr>
          <p:nvPr/>
        </p:nvPicPr>
        <p:blipFill>
          <a:blip r:embed="rId3"/>
          <a:stretch>
            <a:fillRect/>
          </a:stretch>
        </p:blipFill>
        <p:spPr>
          <a:xfrm>
            <a:off x="1444337" y="2129831"/>
            <a:ext cx="5725391" cy="1386082"/>
          </a:xfrm>
          <a:prstGeom prst="rect">
            <a:avLst/>
          </a:prstGeom>
          <a:ln>
            <a:solidFill>
              <a:schemeClr val="tx1"/>
            </a:solidFill>
          </a:ln>
        </p:spPr>
      </p:pic>
      <p:pic>
        <p:nvPicPr>
          <p:cNvPr id="6" name="Picture 5">
            <a:extLst>
              <a:ext uri="{FF2B5EF4-FFF2-40B4-BE49-F238E27FC236}">
                <a16:creationId xmlns:a16="http://schemas.microsoft.com/office/drawing/2014/main" id="{C6DDAB48-3A47-DF2B-52E8-32BD88D76863}"/>
              </a:ext>
            </a:extLst>
          </p:cNvPr>
          <p:cNvPicPr>
            <a:picLocks noChangeAspect="1"/>
          </p:cNvPicPr>
          <p:nvPr/>
        </p:nvPicPr>
        <p:blipFill>
          <a:blip r:embed="rId4"/>
          <a:stretch>
            <a:fillRect/>
          </a:stretch>
        </p:blipFill>
        <p:spPr>
          <a:xfrm>
            <a:off x="4114800" y="3569465"/>
            <a:ext cx="4925291" cy="1505571"/>
          </a:xfrm>
          <a:prstGeom prst="rect">
            <a:avLst/>
          </a:prstGeom>
          <a:ln>
            <a:solidFill>
              <a:schemeClr val="tx1"/>
            </a:solidFill>
          </a:ln>
        </p:spPr>
      </p:pic>
      <p:sp>
        <p:nvSpPr>
          <p:cNvPr id="9" name="TextBox 8">
            <a:extLst>
              <a:ext uri="{FF2B5EF4-FFF2-40B4-BE49-F238E27FC236}">
                <a16:creationId xmlns:a16="http://schemas.microsoft.com/office/drawing/2014/main" id="{8739EBAD-26D6-ABA2-1287-F3DDBDE06466}"/>
              </a:ext>
            </a:extLst>
          </p:cNvPr>
          <p:cNvSpPr txBox="1"/>
          <p:nvPr/>
        </p:nvSpPr>
        <p:spPr>
          <a:xfrm>
            <a:off x="6215570" y="516758"/>
            <a:ext cx="2679048" cy="1200329"/>
          </a:xfrm>
          <a:prstGeom prst="rect">
            <a:avLst/>
          </a:prstGeom>
          <a:noFill/>
        </p:spPr>
        <p:txBody>
          <a:bodyPr wrap="square" rtlCol="0">
            <a:spAutoFit/>
          </a:bodyPr>
          <a:lstStyle/>
          <a:p>
            <a:r>
              <a:rPr lang="en-US" dirty="0">
                <a:latin typeface="Optima" panose="02000503060000020004" pitchFamily="2" charset="0"/>
              </a:rPr>
              <a:t>Problem: Without direct observations, we have largely </a:t>
            </a:r>
            <a:r>
              <a:rPr lang="en-US" i="1" dirty="0">
                <a:latin typeface="Optima" panose="02000503060000020004" pitchFamily="2" charset="0"/>
              </a:rPr>
              <a:t>indirect </a:t>
            </a:r>
            <a:r>
              <a:rPr lang="en-US" dirty="0">
                <a:latin typeface="Optima" panose="02000503060000020004" pitchFamily="2" charset="0"/>
              </a:rPr>
              <a:t>evidence for oyster as a vector</a:t>
            </a:r>
          </a:p>
        </p:txBody>
      </p:sp>
    </p:spTree>
    <p:extLst>
      <p:ext uri="{BB962C8B-B14F-4D97-AF65-F5344CB8AC3E}">
        <p14:creationId xmlns:p14="http://schemas.microsoft.com/office/powerpoint/2010/main" val="301808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4E42D5-1D9A-EA88-478B-1121E02545F8}"/>
              </a:ext>
            </a:extLst>
          </p:cNvPr>
          <p:cNvPicPr>
            <a:picLocks noChangeAspect="1"/>
          </p:cNvPicPr>
          <p:nvPr/>
        </p:nvPicPr>
        <p:blipFill>
          <a:blip r:embed="rId2"/>
          <a:stretch>
            <a:fillRect/>
          </a:stretch>
        </p:blipFill>
        <p:spPr>
          <a:xfrm>
            <a:off x="72736" y="124633"/>
            <a:ext cx="6806045" cy="4894234"/>
          </a:xfrm>
          <a:prstGeom prst="rect">
            <a:avLst/>
          </a:prstGeom>
          <a:ln>
            <a:solidFill>
              <a:schemeClr val="tx1"/>
            </a:solidFill>
          </a:ln>
        </p:spPr>
      </p:pic>
      <p:sp>
        <p:nvSpPr>
          <p:cNvPr id="2" name="TextBox 1">
            <a:extLst>
              <a:ext uri="{FF2B5EF4-FFF2-40B4-BE49-F238E27FC236}">
                <a16:creationId xmlns:a16="http://schemas.microsoft.com/office/drawing/2014/main" id="{2850F545-D869-EE79-B6A9-643A83F01760}"/>
              </a:ext>
            </a:extLst>
          </p:cNvPr>
          <p:cNvSpPr txBox="1"/>
          <p:nvPr/>
        </p:nvSpPr>
        <p:spPr>
          <a:xfrm>
            <a:off x="7013864" y="1278082"/>
            <a:ext cx="2057400" cy="2677656"/>
          </a:xfrm>
          <a:prstGeom prst="rect">
            <a:avLst/>
          </a:prstGeom>
          <a:noFill/>
        </p:spPr>
        <p:txBody>
          <a:bodyPr wrap="square" rtlCol="0">
            <a:spAutoFit/>
          </a:bodyPr>
          <a:lstStyle/>
          <a:p>
            <a:r>
              <a:rPr lang="en-US" sz="2400" dirty="0" err="1">
                <a:latin typeface="Optima" panose="02000503060000020004" pitchFamily="2" charset="0"/>
              </a:rPr>
              <a:t>Bonnot</a:t>
            </a:r>
            <a:r>
              <a:rPr lang="en-US" sz="2400" dirty="0">
                <a:latin typeface="Optima" panose="02000503060000020004" pitchFamily="2" charset="0"/>
              </a:rPr>
              <a:t> 1935: direct observation of molluscan invaders in oyster shipments</a:t>
            </a:r>
          </a:p>
        </p:txBody>
      </p:sp>
    </p:spTree>
    <p:extLst>
      <p:ext uri="{BB962C8B-B14F-4D97-AF65-F5344CB8AC3E}">
        <p14:creationId xmlns:p14="http://schemas.microsoft.com/office/powerpoint/2010/main" val="2596248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3C826-9DB8-9941-A25C-590A8B4DF74F}"/>
              </a:ext>
            </a:extLst>
          </p:cNvPr>
          <p:cNvPicPr>
            <a:picLocks noChangeAspect="1"/>
          </p:cNvPicPr>
          <p:nvPr/>
        </p:nvPicPr>
        <p:blipFill>
          <a:blip r:embed="rId2"/>
          <a:stretch>
            <a:fillRect/>
          </a:stretch>
        </p:blipFill>
        <p:spPr>
          <a:xfrm>
            <a:off x="1308491" y="1"/>
            <a:ext cx="5333636" cy="4923890"/>
          </a:xfrm>
          <a:prstGeom prst="rect">
            <a:avLst/>
          </a:prstGeom>
        </p:spPr>
      </p:pic>
      <p:sp>
        <p:nvSpPr>
          <p:cNvPr id="30" name="Rectangle 29">
            <a:extLst>
              <a:ext uri="{FF2B5EF4-FFF2-40B4-BE49-F238E27FC236}">
                <a16:creationId xmlns:a16="http://schemas.microsoft.com/office/drawing/2014/main" id="{7F816055-637D-1A46-BAE1-CFFDDF5AF94C}"/>
              </a:ext>
            </a:extLst>
          </p:cNvPr>
          <p:cNvSpPr/>
          <p:nvPr/>
        </p:nvSpPr>
        <p:spPr>
          <a:xfrm>
            <a:off x="4417888" y="68907"/>
            <a:ext cx="2396447" cy="2650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0612CAC2-A20D-B54A-854B-691D46216980}"/>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
        <p:nvSpPr>
          <p:cNvPr id="32" name="TextBox 31">
            <a:extLst>
              <a:ext uri="{FF2B5EF4-FFF2-40B4-BE49-F238E27FC236}">
                <a16:creationId xmlns:a16="http://schemas.microsoft.com/office/drawing/2014/main" id="{7362A8C0-9821-2A4B-ACC1-6064F11EFE29}"/>
              </a:ext>
            </a:extLst>
          </p:cNvPr>
          <p:cNvSpPr txBox="1"/>
          <p:nvPr/>
        </p:nvSpPr>
        <p:spPr>
          <a:xfrm>
            <a:off x="4475861" y="925494"/>
            <a:ext cx="3359648" cy="830997"/>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33" name="TextBox 32">
            <a:extLst>
              <a:ext uri="{FF2B5EF4-FFF2-40B4-BE49-F238E27FC236}">
                <a16:creationId xmlns:a16="http://schemas.microsoft.com/office/drawing/2014/main" id="{7C88C1CE-8641-E840-8C06-43B99ADEC21A}"/>
              </a:ext>
            </a:extLst>
          </p:cNvPr>
          <p:cNvSpPr txBox="1"/>
          <p:nvPr/>
        </p:nvSpPr>
        <p:spPr>
          <a:xfrm>
            <a:off x="6159636" y="1802315"/>
            <a:ext cx="1636987" cy="715581"/>
          </a:xfrm>
          <a:prstGeom prst="rect">
            <a:avLst/>
          </a:prstGeom>
          <a:noFill/>
        </p:spPr>
        <p:txBody>
          <a:bodyPr wrap="none" rtlCol="0">
            <a:spAutoFit/>
          </a:bodyPr>
          <a:lstStyle/>
          <a:p>
            <a:pPr algn="r"/>
            <a:r>
              <a:rPr lang="en-US" sz="1350" dirty="0">
                <a:latin typeface="Arial" panose="020B0604020202020204" pitchFamily="34" charset="0"/>
                <a:cs typeface="Arial" panose="020B0604020202020204" pitchFamily="34" charset="0"/>
              </a:rPr>
              <a:t>62,235 SNPs</a:t>
            </a:r>
          </a:p>
          <a:p>
            <a:pPr algn="r"/>
            <a:r>
              <a:rPr lang="en-US" sz="1350" dirty="0">
                <a:latin typeface="Arial" panose="020B0604020202020204" pitchFamily="34" charset="0"/>
                <a:cs typeface="Arial" panose="020B0604020202020204" pitchFamily="34" charset="0"/>
              </a:rPr>
              <a:t>32 populations</a:t>
            </a:r>
          </a:p>
          <a:p>
            <a:pPr algn="r"/>
            <a:r>
              <a:rPr lang="en-US" sz="1350" dirty="0">
                <a:latin typeface="Arial" panose="020B0604020202020204" pitchFamily="34" charset="0"/>
                <a:cs typeface="Arial" panose="020B0604020202020204" pitchFamily="34" charset="0"/>
              </a:rPr>
              <a:t>Admixture analysis</a:t>
            </a:r>
          </a:p>
        </p:txBody>
      </p:sp>
    </p:spTree>
    <p:extLst>
      <p:ext uri="{BB962C8B-B14F-4D97-AF65-F5344CB8AC3E}">
        <p14:creationId xmlns:p14="http://schemas.microsoft.com/office/powerpoint/2010/main" val="5015341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5AD-F103-7145-957D-66F94F1479CD}"/>
              </a:ext>
            </a:extLst>
          </p:cNvPr>
          <p:cNvSpPr>
            <a:spLocks noGrp="1"/>
          </p:cNvSpPr>
          <p:nvPr>
            <p:ph type="title"/>
          </p:nvPr>
        </p:nvSpPr>
        <p:spPr/>
        <p:txBody>
          <a:bodyPr/>
          <a:lstStyle/>
          <a:p>
            <a:r>
              <a:rPr lang="en-US" dirty="0"/>
              <a:t>Results (so far)</a:t>
            </a:r>
          </a:p>
        </p:txBody>
      </p:sp>
      <p:sp>
        <p:nvSpPr>
          <p:cNvPr id="3" name="Content Placeholder 2">
            <a:extLst>
              <a:ext uri="{FF2B5EF4-FFF2-40B4-BE49-F238E27FC236}">
                <a16:creationId xmlns:a16="http://schemas.microsoft.com/office/drawing/2014/main" id="{8836CDF5-BCE5-ED48-B4E8-D988BD049B81}"/>
              </a:ext>
            </a:extLst>
          </p:cNvPr>
          <p:cNvSpPr>
            <a:spLocks noGrp="1"/>
          </p:cNvSpPr>
          <p:nvPr>
            <p:ph idx="1"/>
          </p:nvPr>
        </p:nvSpPr>
        <p:spPr>
          <a:xfrm>
            <a:off x="1485900" y="1200151"/>
            <a:ext cx="6363689" cy="3840925"/>
          </a:xfrm>
        </p:spPr>
        <p:txBody>
          <a:bodyPr>
            <a:normAutofit fontScale="92500"/>
          </a:bodyPr>
          <a:lstStyle/>
          <a:p>
            <a:r>
              <a:rPr lang="en-US" dirty="0"/>
              <a:t>We can trace genetic history of feral </a:t>
            </a:r>
            <a:r>
              <a:rPr lang="en-US" i="1" dirty="0"/>
              <a:t>Crassostrea</a:t>
            </a:r>
            <a:r>
              <a:rPr lang="en-US" dirty="0"/>
              <a:t> </a:t>
            </a:r>
            <a:r>
              <a:rPr lang="en-US" i="1" dirty="0"/>
              <a:t>gigas </a:t>
            </a:r>
            <a:r>
              <a:rPr lang="en-US" dirty="0"/>
              <a:t>back to native sources</a:t>
            </a:r>
          </a:p>
          <a:p>
            <a:pPr lvl="1"/>
            <a:r>
              <a:rPr lang="en-US" dirty="0"/>
              <a:t>Northern Japan was source for NW North America, southern Europe</a:t>
            </a:r>
          </a:p>
          <a:p>
            <a:pPr lvl="1"/>
            <a:r>
              <a:rPr lang="en-US" dirty="0"/>
              <a:t>Southern Japan source for California and New Zealand</a:t>
            </a:r>
          </a:p>
          <a:p>
            <a:pPr lvl="1"/>
            <a:r>
              <a:rPr lang="en-US" dirty="0"/>
              <a:t>Strange “hybrid” / inbred line / Sea of Japan lineage is found in South America and northern Europe</a:t>
            </a:r>
          </a:p>
          <a:p>
            <a:r>
              <a:rPr lang="en-US" dirty="0"/>
              <a:t>The environment of native sources predicts local non-native environments. </a:t>
            </a:r>
          </a:p>
          <a:p>
            <a:pPr lvl="1"/>
            <a:r>
              <a:rPr lang="en-US" dirty="0"/>
              <a:t>This suggests either ecological fitting or strain dispersal (or others?)</a:t>
            </a:r>
          </a:p>
        </p:txBody>
      </p:sp>
    </p:spTree>
    <p:extLst>
      <p:ext uri="{BB962C8B-B14F-4D97-AF65-F5344CB8AC3E}">
        <p14:creationId xmlns:p14="http://schemas.microsoft.com/office/powerpoint/2010/main" val="1528691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3212-B3D6-31F2-BAE9-510F1B829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25D24-947D-E6A9-42C9-9CBC1B5F2CEA}"/>
              </a:ext>
            </a:extLst>
          </p:cNvPr>
          <p:cNvSpPr>
            <a:spLocks noGrp="1"/>
          </p:cNvSpPr>
          <p:nvPr>
            <p:ph idx="1"/>
          </p:nvPr>
        </p:nvSpPr>
        <p:spPr/>
        <p:txBody>
          <a:bodyPr/>
          <a:lstStyle/>
          <a:p>
            <a:r>
              <a:rPr lang="en-US" dirty="0"/>
              <a:t>We note that our approach is to collect feral populations today to infer neutral dispersal patterns that occurred in the past; thus, our interpretations of geographic patterns must keep this limitation in mind. For example, concluding that Pacific Northwest individuals came from northern Japan and southern California from southern Japan may indicate a) the historical record is incorrect or b) the historical record is correct, oysters arrived from all over Japan, but a subset of genotypes created feral populations that survive today. </a:t>
            </a:r>
          </a:p>
        </p:txBody>
      </p:sp>
    </p:spTree>
    <p:extLst>
      <p:ext uri="{BB962C8B-B14F-4D97-AF65-F5344CB8AC3E}">
        <p14:creationId xmlns:p14="http://schemas.microsoft.com/office/powerpoint/2010/main" val="3091372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48C9B4-04AA-0DCB-6711-49BE28518323}"/>
              </a:ext>
            </a:extLst>
          </p:cNvPr>
          <p:cNvGraphicFramePr>
            <a:graphicFrameLocks noGrp="1"/>
          </p:cNvGraphicFramePr>
          <p:nvPr>
            <p:extLst>
              <p:ext uri="{D42A27DB-BD31-4B8C-83A1-F6EECF244321}">
                <p14:modId xmlns:p14="http://schemas.microsoft.com/office/powerpoint/2010/main" val="1530222465"/>
              </p:ext>
            </p:extLst>
          </p:nvPr>
        </p:nvGraphicFramePr>
        <p:xfrm>
          <a:off x="2683145" y="45050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Eric Pante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Arial" panose="020B0604020202020204" pitchFamily="34" charset="0"/>
                          <a:cs typeface="Arial" panose="020B0604020202020204" pitchFamily="34" charset="0"/>
                        </a:rPr>
                        <a:t>Takefumi</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Yorisue</a:t>
                      </a:r>
                      <a:r>
                        <a:rPr lang="en-US" sz="1600" b="0" i="0" u="none" strike="noStrike" dirty="0">
                          <a:solidFill>
                            <a:srgbClr val="000000"/>
                          </a:solidFill>
                          <a:effectLst/>
                          <a:latin typeface="Arial" panose="020B0604020202020204" pitchFamily="34" charset="0"/>
                          <a:cs typeface="Arial" panose="020B0604020202020204" pitchFamily="34" charset="0"/>
                        </a:rPr>
                        <a:t>, Masahiro </a:t>
                      </a:r>
                      <a:r>
                        <a:rPr lang="en-US" sz="1600" b="0" i="0" u="none" strike="noStrike" dirty="0" err="1">
                          <a:solidFill>
                            <a:srgbClr val="000000"/>
                          </a:solidFill>
                          <a:effectLst/>
                          <a:latin typeface="Arial" panose="020B0604020202020204" pitchFamily="34" charset="0"/>
                          <a:cs typeface="Arial" panose="020B0604020202020204" pitchFamily="34" charset="0"/>
                        </a:rPr>
                        <a:t>Nakaoka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Mits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Masahiro Hori, Gen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Ryuta</a:t>
                      </a:r>
                      <a:r>
                        <a:rPr lang="en-US" sz="1600" b="0" i="0" u="none" strike="noStrike" dirty="0">
                          <a:solidFill>
                            <a:srgbClr val="000000"/>
                          </a:solidFill>
                          <a:effectLst/>
                          <a:latin typeface="Arial" panose="020B0604020202020204" pitchFamily="34" charset="0"/>
                          <a:cs typeface="Arial" panose="020B0604020202020204" pitchFamily="34" charset="0"/>
                        </a:rPr>
                        <a:t> Terada, </a:t>
                      </a:r>
                      <a:r>
                        <a:rPr lang="en-US" sz="1600" b="0" i="0" u="none" strike="noStrike" dirty="0" err="1">
                          <a:solidFill>
                            <a:srgbClr val="000000"/>
                          </a:solidFill>
                          <a:effectLst/>
                          <a:latin typeface="Arial" panose="020B0604020202020204" pitchFamily="34" charset="0"/>
                          <a:cs typeface="Arial" panose="020B0604020202020204" pitchFamily="34" charset="0"/>
                        </a:rPr>
                        <a:t>Hikaru</a:t>
                      </a:r>
                      <a:r>
                        <a:rPr lang="en-US" sz="1600" b="0" i="0" u="none" strike="noStrike" dirty="0">
                          <a:solidFill>
                            <a:srgbClr val="000000"/>
                          </a:solidFill>
                          <a:effectLst/>
                          <a:latin typeface="Arial" panose="020B0604020202020204" pitchFamily="34"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Kun-Seop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Jennifer Ruesink, Hilary Heyford, Danielle Zacherl,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Asa Strand, Judith </a:t>
                      </a:r>
                      <a:r>
                        <a:rPr lang="en-US" sz="1600" b="0" i="0" u="none" strike="noStrike" dirty="0" err="1">
                          <a:solidFill>
                            <a:srgbClr val="000000"/>
                          </a:solidFill>
                          <a:effectLst/>
                          <a:latin typeface="Arial" panose="020B0604020202020204" pitchFamily="34" charset="0"/>
                          <a:cs typeface="Arial" panose="020B0604020202020204" pitchFamily="34" charset="0"/>
                        </a:rPr>
                        <a:t>Kochmann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spTree>
    <p:extLst>
      <p:ext uri="{BB962C8B-B14F-4D97-AF65-F5344CB8AC3E}">
        <p14:creationId xmlns:p14="http://schemas.microsoft.com/office/powerpoint/2010/main" val="40674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7" y="755009"/>
            <a:ext cx="3037717"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endParaRPr lang="en-US" sz="1800" dirty="0">
              <a:effectLst/>
              <a:latin typeface="Optima" panose="02000503060000020004" pitchFamily="2"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ea typeface="Arial" panose="020B0604020202020204" pitchFamily="34" charset="0"/>
                <a:cs typeface="Arial" panose="020B0604020202020204" pitchFamily="34" charset="0"/>
              </a:rPr>
              <a:t>An important </a:t>
            </a:r>
            <a:r>
              <a:rPr lang="en-US" sz="1800" dirty="0">
                <a:effectLst/>
                <a:latin typeface="Optima" panose="02000503060000020004" pitchFamily="2" charset="0"/>
                <a:ea typeface="Arial" panose="020B0604020202020204" pitchFamily="34" charset="0"/>
                <a:cs typeface="Arial" panose="020B0604020202020204" pitchFamily="34" charset="0"/>
              </a:rPr>
              <a:t>vector for nonnative marine and estuarine species*</a:t>
            </a:r>
            <a:endParaRPr lang="en-US" dirty="0">
              <a:latin typeface="Optima" panose="02000503060000020004" pitchFamily="2"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461665"/>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*Naylor et al., 2001, Ruiz et al. 2015</a:t>
            </a:r>
            <a:r>
              <a:rPr lang="en-US" sz="1200" dirty="0">
                <a:latin typeface="Optima" panose="02000503060000020004" pitchFamily="2" charset="0"/>
                <a:ea typeface="Arial" panose="020B0604020202020204" pitchFamily="34" charset="0"/>
              </a:rPr>
              <a:t>, </a:t>
            </a:r>
            <a:r>
              <a:rPr lang="en-US" sz="1200" dirty="0" err="1">
                <a:latin typeface="Optima" panose="02000503060000020004" pitchFamily="2" charset="0"/>
                <a:ea typeface="Arial" panose="020B0604020202020204" pitchFamily="34" charset="0"/>
              </a:rPr>
              <a:t>Ruesink</a:t>
            </a:r>
            <a:r>
              <a:rPr lang="en-US" sz="1200" dirty="0">
                <a:latin typeface="Optima" panose="02000503060000020004" pitchFamily="2" charset="0"/>
                <a:ea typeface="Arial" panose="020B0604020202020204" pitchFamily="34" charset="0"/>
              </a:rPr>
              <a:t> et al. 2000</a:t>
            </a:r>
            <a:endParaRPr lang="en-US" sz="1200" dirty="0">
              <a:latin typeface="Optima" panose="02000503060000020004" pitchFamily="2" charset="0"/>
            </a:endParaRPr>
          </a:p>
        </p:txBody>
      </p:sp>
      <p:sp>
        <p:nvSpPr>
          <p:cNvPr id="7" name="TextBox 6">
            <a:extLst>
              <a:ext uri="{FF2B5EF4-FFF2-40B4-BE49-F238E27FC236}">
                <a16:creationId xmlns:a16="http://schemas.microsoft.com/office/drawing/2014/main" id="{14FC8E7A-6DC2-CF8F-CDCD-52635402E05B}"/>
              </a:ext>
            </a:extLst>
          </p:cNvPr>
          <p:cNvSpPr txBox="1"/>
          <p:nvPr/>
        </p:nvSpPr>
        <p:spPr>
          <a:xfrm>
            <a:off x="126027" y="4621196"/>
            <a:ext cx="2335896" cy="507831"/>
          </a:xfrm>
          <a:prstGeom prst="rect">
            <a:avLst/>
          </a:prstGeom>
          <a:noFill/>
        </p:spPr>
        <p:txBody>
          <a:bodyPr wrap="none" rtlCol="0">
            <a:spAutoFit/>
          </a:bodyPr>
          <a:lstStyle/>
          <a:p>
            <a:pPr defTabSz="342892"/>
            <a:r>
              <a:rPr lang="en-US" sz="1350" dirty="0">
                <a:solidFill>
                  <a:schemeClr val="bg1">
                    <a:lumMod val="50000"/>
                  </a:schemeClr>
                </a:solidFill>
                <a:latin typeface="Optima" panose="02000503060000020004" pitchFamily="2" charset="0"/>
              </a:rPr>
              <a:t>Professor </a:t>
            </a:r>
            <a:r>
              <a:rPr lang="en-US" sz="1350" dirty="0" err="1">
                <a:solidFill>
                  <a:schemeClr val="bg1">
                    <a:lumMod val="50000"/>
                  </a:schemeClr>
                </a:solidFill>
                <a:latin typeface="Optima" panose="02000503060000020004" pitchFamily="2" charset="0"/>
              </a:rPr>
              <a:t>Yasuyuki</a:t>
            </a:r>
            <a:r>
              <a:rPr lang="en-US" sz="1350" dirty="0">
                <a:solidFill>
                  <a:schemeClr val="bg1">
                    <a:lumMod val="50000"/>
                  </a:schemeClr>
                </a:solidFill>
                <a:latin typeface="Optima" panose="02000503060000020004" pitchFamily="2" charset="0"/>
              </a:rPr>
              <a:t> Koike </a:t>
            </a:r>
          </a:p>
          <a:p>
            <a:pPr defTabSz="342892"/>
            <a:r>
              <a:rPr lang="en-US" sz="1350" dirty="0">
                <a:solidFill>
                  <a:schemeClr val="bg1">
                    <a:lumMod val="50000"/>
                  </a:schemeClr>
                </a:solidFill>
                <a:latin typeface="Optima" panose="02000503060000020004" pitchFamily="2" charset="0"/>
              </a:rPr>
              <a:t>Oyster World Congress 2012</a:t>
            </a:r>
          </a:p>
        </p:txBody>
      </p:sp>
      <p:pic>
        <p:nvPicPr>
          <p:cNvPr id="8" name="Picture 7" descr="koike2.png">
            <a:extLst>
              <a:ext uri="{FF2B5EF4-FFF2-40B4-BE49-F238E27FC236}">
                <a16:creationId xmlns:a16="http://schemas.microsoft.com/office/drawing/2014/main" id="{5BA6B7A4-9CC9-4C16-0108-E7B046FA9F88}"/>
              </a:ext>
            </a:extLst>
          </p:cNvPr>
          <p:cNvPicPr>
            <a:picLocks noChangeAspect="1"/>
          </p:cNvPicPr>
          <p:nvPr/>
        </p:nvPicPr>
        <p:blipFill rotWithShape="1">
          <a:blip r:embed="rId2">
            <a:extLst>
              <a:ext uri="{28A0092B-C50C-407E-A947-70E740481C1C}">
                <a14:useLocalDpi xmlns:a14="http://schemas.microsoft.com/office/drawing/2010/main" val="0"/>
              </a:ext>
            </a:extLst>
          </a:blip>
          <a:srcRect l="4056" t="55174" r="53530" b="7728"/>
          <a:stretch/>
        </p:blipFill>
        <p:spPr>
          <a:xfrm>
            <a:off x="384760" y="1294409"/>
            <a:ext cx="5030388" cy="3213294"/>
          </a:xfrm>
          <a:prstGeom prst="rect">
            <a:avLst/>
          </a:prstGeom>
          <a:ln>
            <a:solidFill>
              <a:schemeClr val="tx1"/>
            </a:solidFill>
          </a:ln>
        </p:spPr>
      </p:pic>
    </p:spTree>
    <p:extLst>
      <p:ext uri="{BB962C8B-B14F-4D97-AF65-F5344CB8AC3E}">
        <p14:creationId xmlns:p14="http://schemas.microsoft.com/office/powerpoint/2010/main" val="3739873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1C374D-5B07-06FE-3FED-0C122CC918FD}"/>
              </a:ext>
            </a:extLst>
          </p:cNvPr>
          <p:cNvPicPr>
            <a:picLocks noChangeAspect="1"/>
          </p:cNvPicPr>
          <p:nvPr/>
        </p:nvPicPr>
        <p:blipFill>
          <a:blip r:embed="rId2"/>
          <a:stretch>
            <a:fillRect/>
          </a:stretch>
        </p:blipFill>
        <p:spPr>
          <a:xfrm>
            <a:off x="290241" y="0"/>
            <a:ext cx="3686718" cy="5143500"/>
          </a:xfrm>
          <a:prstGeom prst="rect">
            <a:avLst/>
          </a:prstGeom>
        </p:spPr>
      </p:pic>
      <p:sp>
        <p:nvSpPr>
          <p:cNvPr id="5" name="TextBox 4">
            <a:extLst>
              <a:ext uri="{FF2B5EF4-FFF2-40B4-BE49-F238E27FC236}">
                <a16:creationId xmlns:a16="http://schemas.microsoft.com/office/drawing/2014/main" id="{F2DA2EAA-612E-4471-42B6-4B9E273A26BF}"/>
              </a:ext>
            </a:extLst>
          </p:cNvPr>
          <p:cNvSpPr txBox="1"/>
          <p:nvPr/>
        </p:nvSpPr>
        <p:spPr>
          <a:xfrm>
            <a:off x="7490372" y="4774168"/>
            <a:ext cx="1363387" cy="369332"/>
          </a:xfrm>
          <a:prstGeom prst="rect">
            <a:avLst/>
          </a:prstGeom>
          <a:noFill/>
        </p:spPr>
        <p:txBody>
          <a:bodyPr wrap="none" rtlCol="0">
            <a:spAutoFit/>
          </a:bodyPr>
          <a:lstStyle/>
          <a:p>
            <a:r>
              <a:rPr lang="en-US" dirty="0"/>
              <a:t>Barrett 1963</a:t>
            </a:r>
          </a:p>
        </p:txBody>
      </p:sp>
      <p:pic>
        <p:nvPicPr>
          <p:cNvPr id="6" name="Picture 5">
            <a:extLst>
              <a:ext uri="{FF2B5EF4-FFF2-40B4-BE49-F238E27FC236}">
                <a16:creationId xmlns:a16="http://schemas.microsoft.com/office/drawing/2014/main" id="{E367E30D-83E2-2784-E9B9-E5BB5351C49B}"/>
              </a:ext>
            </a:extLst>
          </p:cNvPr>
          <p:cNvPicPr>
            <a:picLocks noChangeAspect="1"/>
          </p:cNvPicPr>
          <p:nvPr/>
        </p:nvPicPr>
        <p:blipFill>
          <a:blip r:embed="rId3"/>
          <a:stretch>
            <a:fillRect/>
          </a:stretch>
        </p:blipFill>
        <p:spPr>
          <a:xfrm>
            <a:off x="4194052" y="136634"/>
            <a:ext cx="4659707" cy="4519448"/>
          </a:xfrm>
          <a:prstGeom prst="rect">
            <a:avLst/>
          </a:prstGeom>
        </p:spPr>
      </p:pic>
    </p:spTree>
    <p:extLst>
      <p:ext uri="{BB962C8B-B14F-4D97-AF65-F5344CB8AC3E}">
        <p14:creationId xmlns:p14="http://schemas.microsoft.com/office/powerpoint/2010/main" val="2493544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E39C9E-05AF-1673-DA67-46A1092647FD}"/>
              </a:ext>
            </a:extLst>
          </p:cNvPr>
          <p:cNvPicPr>
            <a:picLocks noChangeAspect="1"/>
          </p:cNvPicPr>
          <p:nvPr/>
        </p:nvPicPr>
        <p:blipFill>
          <a:blip r:embed="rId3"/>
          <a:stretch>
            <a:fillRect/>
          </a:stretch>
        </p:blipFill>
        <p:spPr>
          <a:xfrm>
            <a:off x="1028700" y="139700"/>
            <a:ext cx="7086600" cy="4864100"/>
          </a:xfrm>
          <a:prstGeom prst="rect">
            <a:avLst/>
          </a:prstGeom>
        </p:spPr>
      </p:pic>
      <p:sp>
        <p:nvSpPr>
          <p:cNvPr id="5" name="TextBox 4">
            <a:extLst>
              <a:ext uri="{FF2B5EF4-FFF2-40B4-BE49-F238E27FC236}">
                <a16:creationId xmlns:a16="http://schemas.microsoft.com/office/drawing/2014/main" id="{1AEC5916-9C3D-A228-52CA-D5D417C437EB}"/>
              </a:ext>
            </a:extLst>
          </p:cNvPr>
          <p:cNvSpPr txBox="1"/>
          <p:nvPr/>
        </p:nvSpPr>
        <p:spPr>
          <a:xfrm>
            <a:off x="7089058" y="4041058"/>
            <a:ext cx="1753172" cy="369332"/>
          </a:xfrm>
          <a:prstGeom prst="rect">
            <a:avLst/>
          </a:prstGeom>
          <a:noFill/>
        </p:spPr>
        <p:txBody>
          <a:bodyPr wrap="none" rtlCol="0">
            <a:spAutoFit/>
          </a:bodyPr>
          <a:lstStyle/>
          <a:p>
            <a:r>
              <a:rPr lang="en-US" dirty="0"/>
              <a:t>Colors for the PC</a:t>
            </a:r>
          </a:p>
        </p:txBody>
      </p:sp>
    </p:spTree>
    <p:extLst>
      <p:ext uri="{BB962C8B-B14F-4D97-AF65-F5344CB8AC3E}">
        <p14:creationId xmlns:p14="http://schemas.microsoft.com/office/powerpoint/2010/main" val="2822599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96D20-61EF-EB4A-B4F9-445ED6F3411F}"/>
              </a:ext>
            </a:extLst>
          </p:cNvPr>
          <p:cNvPicPr>
            <a:picLocks noChangeAspect="1"/>
          </p:cNvPicPr>
          <p:nvPr/>
        </p:nvPicPr>
        <p:blipFill rotWithShape="1">
          <a:blip r:embed="rId2"/>
          <a:srcRect t="15528"/>
          <a:stretch/>
        </p:blipFill>
        <p:spPr>
          <a:xfrm>
            <a:off x="279077" y="27640"/>
            <a:ext cx="3457181" cy="1907470"/>
          </a:xfrm>
          <a:prstGeom prst="rect">
            <a:avLst/>
          </a:prstGeom>
        </p:spPr>
      </p:pic>
      <p:sp>
        <p:nvSpPr>
          <p:cNvPr id="6" name="TextBox 5">
            <a:extLst>
              <a:ext uri="{FF2B5EF4-FFF2-40B4-BE49-F238E27FC236}">
                <a16:creationId xmlns:a16="http://schemas.microsoft.com/office/drawing/2014/main" id="{59BA7E65-307A-D94C-BD18-FFC61B3757AE}"/>
              </a:ext>
            </a:extLst>
          </p:cNvPr>
          <p:cNvSpPr txBox="1"/>
          <p:nvPr/>
        </p:nvSpPr>
        <p:spPr>
          <a:xfrm>
            <a:off x="6620493" y="2814452"/>
            <a:ext cx="1279517" cy="300082"/>
          </a:xfrm>
          <a:prstGeom prst="rect">
            <a:avLst/>
          </a:prstGeom>
          <a:noFill/>
        </p:spPr>
        <p:txBody>
          <a:bodyPr wrap="none" rtlCol="0">
            <a:spAutoFit/>
          </a:bodyPr>
          <a:lstStyle/>
          <a:p>
            <a:r>
              <a:rPr lang="en-US" sz="1350" dirty="0"/>
              <a:t>Northern Japan</a:t>
            </a:r>
          </a:p>
        </p:txBody>
      </p:sp>
      <p:sp>
        <p:nvSpPr>
          <p:cNvPr id="7" name="TextBox 6">
            <a:extLst>
              <a:ext uri="{FF2B5EF4-FFF2-40B4-BE49-F238E27FC236}">
                <a16:creationId xmlns:a16="http://schemas.microsoft.com/office/drawing/2014/main" id="{97CA4717-90F7-3344-B088-E0ED10249430}"/>
              </a:ext>
            </a:extLst>
          </p:cNvPr>
          <p:cNvSpPr txBox="1"/>
          <p:nvPr/>
        </p:nvSpPr>
        <p:spPr>
          <a:xfrm>
            <a:off x="6621695" y="3840476"/>
            <a:ext cx="1277914" cy="300082"/>
          </a:xfrm>
          <a:prstGeom prst="rect">
            <a:avLst/>
          </a:prstGeom>
          <a:noFill/>
        </p:spPr>
        <p:txBody>
          <a:bodyPr wrap="none" rtlCol="0">
            <a:spAutoFit/>
          </a:bodyPr>
          <a:lstStyle/>
          <a:p>
            <a:r>
              <a:rPr lang="en-US" sz="1350" dirty="0"/>
              <a:t>Southern Japan</a:t>
            </a:r>
          </a:p>
        </p:txBody>
      </p:sp>
      <p:sp>
        <p:nvSpPr>
          <p:cNvPr id="8" name="TextBox 7">
            <a:extLst>
              <a:ext uri="{FF2B5EF4-FFF2-40B4-BE49-F238E27FC236}">
                <a16:creationId xmlns:a16="http://schemas.microsoft.com/office/drawing/2014/main" id="{25259B3F-F571-B34C-9545-AD394002CC89}"/>
              </a:ext>
            </a:extLst>
          </p:cNvPr>
          <p:cNvSpPr txBox="1"/>
          <p:nvPr/>
        </p:nvSpPr>
        <p:spPr>
          <a:xfrm>
            <a:off x="5511634" y="905549"/>
            <a:ext cx="2217717" cy="1131079"/>
          </a:xfrm>
          <a:prstGeom prst="rect">
            <a:avLst/>
          </a:prstGeom>
          <a:noFill/>
        </p:spPr>
        <p:txBody>
          <a:bodyPr wrap="square" rtlCol="0">
            <a:spAutoFit/>
          </a:bodyPr>
          <a:lstStyle/>
          <a:p>
            <a:r>
              <a:rPr lang="en-US" sz="1350" dirty="0">
                <a:solidFill>
                  <a:srgbClr val="FF0000"/>
                </a:solidFill>
                <a:latin typeface="Arial" panose="020B0604020202020204" pitchFamily="34" charset="0"/>
                <a:cs typeface="Arial" panose="020B0604020202020204" pitchFamily="34" charset="0"/>
              </a:rPr>
              <a:t>Northern (44ºN) Japanese oysters had greater fitness in Puget Sound WA (47ºN) relative to Southern (33ºN) Japanese oysters</a:t>
            </a:r>
          </a:p>
        </p:txBody>
      </p:sp>
      <p:sp>
        <p:nvSpPr>
          <p:cNvPr id="2" name="TextBox 1">
            <a:extLst>
              <a:ext uri="{FF2B5EF4-FFF2-40B4-BE49-F238E27FC236}">
                <a16:creationId xmlns:a16="http://schemas.microsoft.com/office/drawing/2014/main" id="{2A3A22E4-2A69-CD66-453D-23B46F73B850}"/>
              </a:ext>
            </a:extLst>
          </p:cNvPr>
          <p:cNvSpPr txBox="1"/>
          <p:nvPr/>
        </p:nvSpPr>
        <p:spPr>
          <a:xfrm>
            <a:off x="4221014" y="91708"/>
            <a:ext cx="486222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Northern Japan oysters (38% mortality)</a:t>
            </a:r>
          </a:p>
        </p:txBody>
      </p:sp>
      <p:sp>
        <p:nvSpPr>
          <p:cNvPr id="3" name="TextBox 2">
            <a:extLst>
              <a:ext uri="{FF2B5EF4-FFF2-40B4-BE49-F238E27FC236}">
                <a16:creationId xmlns:a16="http://schemas.microsoft.com/office/drawing/2014/main" id="{E03A7EE2-A648-01F7-96A5-16E081C378B8}"/>
              </a:ext>
            </a:extLst>
          </p:cNvPr>
          <p:cNvSpPr txBox="1"/>
          <p:nvPr/>
        </p:nvSpPr>
        <p:spPr>
          <a:xfrm>
            <a:off x="4166936" y="521071"/>
            <a:ext cx="4907113"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Southern Japan oysters (74% mortality)</a:t>
            </a:r>
          </a:p>
        </p:txBody>
      </p:sp>
      <p:pic>
        <p:nvPicPr>
          <p:cNvPr id="10" name="Picture 9">
            <a:extLst>
              <a:ext uri="{FF2B5EF4-FFF2-40B4-BE49-F238E27FC236}">
                <a16:creationId xmlns:a16="http://schemas.microsoft.com/office/drawing/2014/main" id="{7E26B1C3-CFA2-7986-8345-EF76FEE244A1}"/>
              </a:ext>
            </a:extLst>
          </p:cNvPr>
          <p:cNvPicPr>
            <a:picLocks noChangeAspect="1"/>
          </p:cNvPicPr>
          <p:nvPr/>
        </p:nvPicPr>
        <p:blipFill>
          <a:blip r:embed="rId3"/>
          <a:stretch>
            <a:fillRect/>
          </a:stretch>
        </p:blipFill>
        <p:spPr>
          <a:xfrm>
            <a:off x="786580" y="2036628"/>
            <a:ext cx="7772400" cy="2861890"/>
          </a:xfrm>
          <a:prstGeom prst="rect">
            <a:avLst/>
          </a:prstGeom>
        </p:spPr>
      </p:pic>
    </p:spTree>
    <p:extLst>
      <p:ext uri="{BB962C8B-B14F-4D97-AF65-F5344CB8AC3E}">
        <p14:creationId xmlns:p14="http://schemas.microsoft.com/office/powerpoint/2010/main" val="2332830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1170" y="1314861"/>
            <a:ext cx="2629830" cy="857250"/>
          </a:xfrm>
        </p:spPr>
        <p:txBody>
          <a:bodyPr>
            <a:normAutofit fontScale="90000"/>
          </a:bodyPr>
          <a:lstStyle/>
          <a:p>
            <a:r>
              <a:rPr lang="en-US" dirty="0"/>
              <a:t>Dozens of species that moved with </a:t>
            </a:r>
            <a:br>
              <a:rPr lang="en-US" dirty="0"/>
            </a:br>
            <a:r>
              <a:rPr lang="en-US" i="1" dirty="0"/>
              <a:t>C. gigas</a:t>
            </a:r>
            <a:br>
              <a:rPr lang="en-US" dirty="0"/>
            </a:br>
            <a:endParaRPr lang="en-US" dirty="0">
              <a:solidFill>
                <a:srgbClr val="FF0000"/>
              </a:solidFill>
            </a:endParaRPr>
          </a:p>
        </p:txBody>
      </p:sp>
      <p:sp>
        <p:nvSpPr>
          <p:cNvPr id="6" name="TextBox 5"/>
          <p:cNvSpPr txBox="1"/>
          <p:nvPr/>
        </p:nvSpPr>
        <p:spPr>
          <a:xfrm>
            <a:off x="6090792" y="4821109"/>
            <a:ext cx="1908471" cy="300082"/>
          </a:xfrm>
          <a:prstGeom prst="rect">
            <a:avLst/>
          </a:prstGeom>
          <a:noFill/>
        </p:spPr>
        <p:txBody>
          <a:bodyPr wrap="none" rtlCol="0">
            <a:spAutoFit/>
          </a:bodyPr>
          <a:lstStyle/>
          <a:p>
            <a:r>
              <a:rPr lang="en-US" sz="1350" dirty="0" err="1"/>
              <a:t>Ruesink</a:t>
            </a:r>
            <a:r>
              <a:rPr lang="en-US" sz="1350" dirty="0"/>
              <a:t> et al. 2005 ARES</a:t>
            </a:r>
          </a:p>
        </p:txBody>
      </p:sp>
      <p:pic>
        <p:nvPicPr>
          <p:cNvPr id="7" name="Picture 6"/>
          <p:cNvPicPr>
            <a:picLocks noChangeAspect="1"/>
          </p:cNvPicPr>
          <p:nvPr/>
        </p:nvPicPr>
        <p:blipFill>
          <a:blip r:embed="rId2"/>
          <a:stretch>
            <a:fillRect/>
          </a:stretch>
        </p:blipFill>
        <p:spPr>
          <a:xfrm>
            <a:off x="1302346" y="134857"/>
            <a:ext cx="4095473" cy="2840409"/>
          </a:xfrm>
          <a:prstGeom prst="rect">
            <a:avLst/>
          </a:prstGeom>
        </p:spPr>
      </p:pic>
      <p:pic>
        <p:nvPicPr>
          <p:cNvPr id="5" name="Picture 4" descr="rues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46" y="134856"/>
            <a:ext cx="4264455" cy="5008644"/>
          </a:xfrm>
          <a:prstGeom prst="rect">
            <a:avLst/>
          </a:prstGeom>
        </p:spPr>
      </p:pic>
    </p:spTree>
    <p:extLst>
      <p:ext uri="{BB962C8B-B14F-4D97-AF65-F5344CB8AC3E}">
        <p14:creationId xmlns:p14="http://schemas.microsoft.com/office/powerpoint/2010/main" val="5794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72AC1-46E8-7755-B9B0-613523E8B6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98FB89-B01C-626F-70E3-A4858C724BA6}"/>
              </a:ext>
            </a:extLst>
          </p:cNvPr>
          <p:cNvSpPr>
            <a:spLocks noGrp="1"/>
          </p:cNvSpPr>
          <p:nvPr>
            <p:ph idx="1"/>
          </p:nvPr>
        </p:nvSpPr>
        <p:spPr/>
        <p:txBody>
          <a:bodyPr>
            <a:normAutofit fontScale="92500" lnSpcReduction="10000"/>
          </a:bodyPr>
          <a:lstStyle/>
          <a:p>
            <a:r>
              <a:rPr lang="en-US" dirty="0"/>
              <a:t>Biological invasions are a major driver of ecosystem degradation. The number of invasive alien species is increasing rapidly with no evidence that either the rate of species introduction or the emergence of new invasive species is slowing down. </a:t>
            </a:r>
            <a:r>
              <a:rPr lang="en-US" dirty="0" err="1"/>
              <a:t>Pyšek</a:t>
            </a:r>
            <a:r>
              <a:rPr lang="en-US" dirty="0"/>
              <a:t> et al 2020 Biological Review</a:t>
            </a:r>
          </a:p>
          <a:p>
            <a:r>
              <a:rPr lang="en-US" dirty="0"/>
              <a:t>One  critical  piece  of  the  puzzle  in  the  understanding of  biological  invasions  is  an  understanding  of  the  his- tory  of  the  invasion  process,  including  the geographical pathways   followed   by   the   founders   of   the   invading populations.  Indeed,  the  genetic  variability  of  invading populations,  in  terms  of  both  molecular  and  </a:t>
            </a:r>
            <a:r>
              <a:rPr lang="en-US" dirty="0" err="1"/>
              <a:t>quantita</a:t>
            </a:r>
            <a:r>
              <a:rPr lang="en-US" dirty="0"/>
              <a:t>- </a:t>
            </a:r>
            <a:r>
              <a:rPr lang="en-US" dirty="0" err="1"/>
              <a:t>tive</a:t>
            </a:r>
            <a:r>
              <a:rPr lang="en-US" dirty="0"/>
              <a:t>  traits,  depends  on  the  history  of  their  populations of  origin  and  the  historical  and  demographical  features of  their  introduction. </a:t>
            </a:r>
            <a:r>
              <a:rPr lang="en-US" dirty="0" err="1"/>
              <a:t>Estoup</a:t>
            </a:r>
            <a:r>
              <a:rPr lang="en-US" dirty="0"/>
              <a:t> and </a:t>
            </a:r>
            <a:r>
              <a:rPr lang="en-US" dirty="0" err="1"/>
              <a:t>Guillemaud</a:t>
            </a:r>
            <a:r>
              <a:rPr lang="en-US" dirty="0"/>
              <a:t> 2010 ME.</a:t>
            </a:r>
          </a:p>
        </p:txBody>
      </p:sp>
    </p:spTree>
    <p:extLst>
      <p:ext uri="{BB962C8B-B14F-4D97-AF65-F5344CB8AC3E}">
        <p14:creationId xmlns:p14="http://schemas.microsoft.com/office/powerpoint/2010/main" val="2805452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r>
              <a:rPr lang="en-US" sz="2800" i="1" dirty="0">
                <a:latin typeface="Optima" panose="02000503060000020004" pitchFamily="2" charset="0"/>
              </a:rPr>
              <a:t>Oyster biologists identified “appropriate” genetic sources via transplant experiments</a:t>
            </a:r>
          </a:p>
        </p:txBody>
      </p:sp>
      <p:pic>
        <p:nvPicPr>
          <p:cNvPr id="2" name="Picture 1">
            <a:extLst>
              <a:ext uri="{FF2B5EF4-FFF2-40B4-BE49-F238E27FC236}">
                <a16:creationId xmlns:a16="http://schemas.microsoft.com/office/drawing/2014/main" id="{26D4F04E-BCA6-C49D-62C1-0BB34A8C7E5E}"/>
              </a:ext>
            </a:extLst>
          </p:cNvPr>
          <p:cNvPicPr>
            <a:picLocks noChangeAspect="1"/>
          </p:cNvPicPr>
          <p:nvPr/>
        </p:nvPicPr>
        <p:blipFill>
          <a:blip r:embed="rId2"/>
          <a:stretch>
            <a:fillRect/>
          </a:stretch>
        </p:blipFill>
        <p:spPr>
          <a:xfrm>
            <a:off x="0" y="2016087"/>
            <a:ext cx="7766399" cy="2859681"/>
          </a:xfrm>
          <a:prstGeom prst="rect">
            <a:avLst/>
          </a:prstGeom>
        </p:spPr>
      </p:pic>
      <p:sp>
        <p:nvSpPr>
          <p:cNvPr id="3" name="TextBox 2">
            <a:extLst>
              <a:ext uri="{FF2B5EF4-FFF2-40B4-BE49-F238E27FC236}">
                <a16:creationId xmlns:a16="http://schemas.microsoft.com/office/drawing/2014/main" id="{4DC2A8FA-FF4D-7298-C89E-5E3D0EEA174D}"/>
              </a:ext>
            </a:extLst>
          </p:cNvPr>
          <p:cNvSpPr txBox="1"/>
          <p:nvPr/>
        </p:nvSpPr>
        <p:spPr>
          <a:xfrm>
            <a:off x="7468792" y="2249634"/>
            <a:ext cx="1884528" cy="369332"/>
          </a:xfrm>
          <a:prstGeom prst="rect">
            <a:avLst/>
          </a:prstGeom>
          <a:noFill/>
        </p:spPr>
        <p:txBody>
          <a:bodyPr wrap="square" rtlCol="0">
            <a:spAutoFit/>
          </a:bodyPr>
          <a:lstStyle/>
          <a:p>
            <a:r>
              <a:rPr lang="en-US" dirty="0">
                <a:latin typeface="Optima" panose="02000503060000020004" pitchFamily="2" charset="0"/>
              </a:rPr>
              <a:t>Hokkaido</a:t>
            </a:r>
          </a:p>
        </p:txBody>
      </p:sp>
      <p:sp>
        <p:nvSpPr>
          <p:cNvPr id="4" name="TextBox 3">
            <a:extLst>
              <a:ext uri="{FF2B5EF4-FFF2-40B4-BE49-F238E27FC236}">
                <a16:creationId xmlns:a16="http://schemas.microsoft.com/office/drawing/2014/main" id="{499BFB17-2C3F-CBA4-4C22-0B3A2CD011E9}"/>
              </a:ext>
            </a:extLst>
          </p:cNvPr>
          <p:cNvSpPr txBox="1"/>
          <p:nvPr/>
        </p:nvSpPr>
        <p:spPr>
          <a:xfrm>
            <a:off x="7464875" y="2850668"/>
            <a:ext cx="2279846" cy="646331"/>
          </a:xfrm>
          <a:prstGeom prst="rect">
            <a:avLst/>
          </a:prstGeom>
          <a:noFill/>
        </p:spPr>
        <p:txBody>
          <a:bodyPr wrap="square" rtlCol="0">
            <a:spAutoFit/>
          </a:bodyPr>
          <a:lstStyle/>
          <a:p>
            <a:r>
              <a:rPr lang="en-US" dirty="0">
                <a:latin typeface="Optima" panose="02000503060000020004" pitchFamily="2" charset="0"/>
              </a:rPr>
              <a:t>Hiroshima</a:t>
            </a:r>
          </a:p>
          <a:p>
            <a:r>
              <a:rPr lang="en-US" dirty="0">
                <a:latin typeface="Optima" panose="02000503060000020004" pitchFamily="2" charset="0"/>
              </a:rPr>
              <a:t>Kumamoto</a:t>
            </a:r>
          </a:p>
        </p:txBody>
      </p:sp>
      <p:pic>
        <p:nvPicPr>
          <p:cNvPr id="10" name="Picture 9">
            <a:extLst>
              <a:ext uri="{FF2B5EF4-FFF2-40B4-BE49-F238E27FC236}">
                <a16:creationId xmlns:a16="http://schemas.microsoft.com/office/drawing/2014/main" id="{72265727-B9A9-5588-ADC2-66793F47AAAC}"/>
              </a:ext>
            </a:extLst>
          </p:cNvPr>
          <p:cNvPicPr>
            <a:picLocks noChangeAspect="1"/>
          </p:cNvPicPr>
          <p:nvPr/>
        </p:nvPicPr>
        <p:blipFill rotWithShape="1">
          <a:blip r:embed="rId3"/>
          <a:srcRect t="15527" b="58801"/>
          <a:stretch/>
        </p:blipFill>
        <p:spPr>
          <a:xfrm>
            <a:off x="4274750" y="509769"/>
            <a:ext cx="4791429" cy="803465"/>
          </a:xfrm>
          <a:prstGeom prst="rect">
            <a:avLst/>
          </a:prstGeom>
        </p:spPr>
      </p:pic>
      <p:sp>
        <p:nvSpPr>
          <p:cNvPr id="11" name="TextBox 10">
            <a:extLst>
              <a:ext uri="{FF2B5EF4-FFF2-40B4-BE49-F238E27FC236}">
                <a16:creationId xmlns:a16="http://schemas.microsoft.com/office/drawing/2014/main" id="{6E49B01E-0E0E-D965-BEAB-67E71C9C933C}"/>
              </a:ext>
            </a:extLst>
          </p:cNvPr>
          <p:cNvSpPr txBox="1"/>
          <p:nvPr/>
        </p:nvSpPr>
        <p:spPr>
          <a:xfrm>
            <a:off x="5903267" y="1179350"/>
            <a:ext cx="1534394" cy="276999"/>
          </a:xfrm>
          <a:prstGeom prst="rect">
            <a:avLst/>
          </a:prstGeom>
          <a:noFill/>
        </p:spPr>
        <p:txBody>
          <a:bodyPr wrap="none" rtlCol="0">
            <a:spAutoFit/>
          </a:bodyPr>
          <a:lstStyle/>
          <a:p>
            <a:r>
              <a:rPr lang="en-US" sz="1200" i="1" dirty="0">
                <a:latin typeface="Optima" panose="02000503060000020004" pitchFamily="2" charset="0"/>
              </a:rPr>
              <a:t>Imai and Sakai 1961</a:t>
            </a:r>
          </a:p>
        </p:txBody>
      </p:sp>
    </p:spTree>
    <p:extLst>
      <p:ext uri="{BB962C8B-B14F-4D97-AF65-F5344CB8AC3E}">
        <p14:creationId xmlns:p14="http://schemas.microsoft.com/office/powerpoint/2010/main" val="3971565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45D1B-9998-B748-A948-D280BA640FD2}"/>
              </a:ext>
            </a:extLst>
          </p:cNvPr>
          <p:cNvPicPr>
            <a:picLocks noChangeAspect="1"/>
          </p:cNvPicPr>
          <p:nvPr/>
        </p:nvPicPr>
        <p:blipFill>
          <a:blip r:embed="rId3"/>
          <a:stretch>
            <a:fillRect/>
          </a:stretch>
        </p:blipFill>
        <p:spPr>
          <a:xfrm>
            <a:off x="3195876" y="0"/>
            <a:ext cx="5768823" cy="5143500"/>
          </a:xfrm>
          <a:prstGeom prst="rect">
            <a:avLst/>
          </a:prstGeom>
        </p:spPr>
      </p:pic>
      <p:sp>
        <p:nvSpPr>
          <p:cNvPr id="6" name="TextBox 5">
            <a:extLst>
              <a:ext uri="{FF2B5EF4-FFF2-40B4-BE49-F238E27FC236}">
                <a16:creationId xmlns:a16="http://schemas.microsoft.com/office/drawing/2014/main" id="{36793616-08D8-9913-90FD-5985EE94C865}"/>
              </a:ext>
            </a:extLst>
          </p:cNvPr>
          <p:cNvSpPr txBox="1"/>
          <p:nvPr/>
        </p:nvSpPr>
        <p:spPr>
          <a:xfrm>
            <a:off x="268664" y="4107431"/>
            <a:ext cx="27290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p>
        </p:txBody>
      </p:sp>
    </p:spTree>
    <p:extLst>
      <p:ext uri="{BB962C8B-B14F-4D97-AF65-F5344CB8AC3E}">
        <p14:creationId xmlns:p14="http://schemas.microsoft.com/office/powerpoint/2010/main" val="971571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16" t="29216" r="7769" b="21373"/>
          <a:stretch/>
        </p:blipFill>
        <p:spPr>
          <a:xfrm>
            <a:off x="1374962" y="1200409"/>
            <a:ext cx="6401298" cy="3378575"/>
          </a:xfrm>
          <a:prstGeom prst="rect">
            <a:avLst/>
          </a:prstGeom>
          <a:ln>
            <a:solidFill>
              <a:schemeClr val="tx1"/>
            </a:solidFill>
          </a:ln>
        </p:spPr>
      </p:pic>
      <p:sp>
        <p:nvSpPr>
          <p:cNvPr id="24" name="TextBox 23"/>
          <p:cNvSpPr txBox="1"/>
          <p:nvPr/>
        </p:nvSpPr>
        <p:spPr>
          <a:xfrm>
            <a:off x="4177805" y="1577335"/>
            <a:ext cx="1822935"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Introduced: Europe</a:t>
            </a:r>
            <a:endParaRPr lang="en-US" sz="1500" dirty="0">
              <a:solidFill>
                <a:prstClr val="black"/>
              </a:solidFill>
              <a:latin typeface="Arial" charset="0"/>
              <a:ea typeface="Arial" charset="0"/>
              <a:cs typeface="Arial" charset="0"/>
            </a:endParaRPr>
          </a:p>
        </p:txBody>
      </p:sp>
      <p:sp>
        <p:nvSpPr>
          <p:cNvPr id="25" name="TextBox 24"/>
          <p:cNvSpPr txBox="1"/>
          <p:nvPr/>
        </p:nvSpPr>
        <p:spPr>
          <a:xfrm>
            <a:off x="1285235" y="1827603"/>
            <a:ext cx="2421432"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dirty="0">
                <a:solidFill>
                  <a:prstClr val="black"/>
                </a:solidFill>
                <a:latin typeface="Arial" charset="0"/>
                <a:ea typeface="Arial" charset="0"/>
                <a:cs typeface="Arial" charset="0"/>
              </a:rPr>
              <a:t>Introduced: North America</a:t>
            </a:r>
          </a:p>
        </p:txBody>
      </p:sp>
      <p:sp>
        <p:nvSpPr>
          <p:cNvPr id="26" name="TextBox 25"/>
          <p:cNvSpPr txBox="1"/>
          <p:nvPr/>
        </p:nvSpPr>
        <p:spPr>
          <a:xfrm>
            <a:off x="7028491" y="2015454"/>
            <a:ext cx="731290"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Native</a:t>
            </a:r>
            <a:endParaRPr lang="en-US" sz="1500" dirty="0">
              <a:solidFill>
                <a:prstClr val="black"/>
              </a:solidFill>
              <a:latin typeface="Arial" charset="0"/>
              <a:ea typeface="Arial" charset="0"/>
              <a:cs typeface="Arial" charset="0"/>
            </a:endParaRPr>
          </a:p>
        </p:txBody>
      </p:sp>
      <p:sp>
        <p:nvSpPr>
          <p:cNvPr id="10" name="Title 9"/>
          <p:cNvSpPr>
            <a:spLocks noGrp="1"/>
          </p:cNvSpPr>
          <p:nvPr>
            <p:ph type="title"/>
          </p:nvPr>
        </p:nvSpPr>
        <p:spPr>
          <a:xfrm>
            <a:off x="1489511" y="83185"/>
            <a:ext cx="6172200" cy="857250"/>
          </a:xfrm>
          <a:noFill/>
        </p:spPr>
        <p:txBody>
          <a:bodyPr/>
          <a:lstStyle/>
          <a:p>
            <a:r>
              <a:rPr lang="en-US" i="1" dirty="0">
                <a:latin typeface="Arial" charset="0"/>
                <a:ea typeface="Arial" charset="0"/>
                <a:cs typeface="Arial" charset="0"/>
              </a:rPr>
              <a:t>G. vermiculophylla </a:t>
            </a:r>
            <a:r>
              <a:rPr lang="en-US" dirty="0">
                <a:latin typeface="Arial" charset="0"/>
                <a:ea typeface="Arial" charset="0"/>
                <a:cs typeface="Arial" charset="0"/>
              </a:rPr>
              <a:t>distribution</a:t>
            </a:r>
            <a:endParaRPr lang="en-US" i="1" dirty="0">
              <a:latin typeface="Arial" charset="0"/>
              <a:ea typeface="Arial" charset="0"/>
              <a:cs typeface="Arial" charset="0"/>
            </a:endParaRPr>
          </a:p>
        </p:txBody>
      </p:sp>
    </p:spTree>
    <p:extLst>
      <p:ext uri="{BB962C8B-B14F-4D97-AF65-F5344CB8AC3E}">
        <p14:creationId xmlns:p14="http://schemas.microsoft.com/office/powerpoint/2010/main" val="931028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966903" y="535203"/>
            <a:ext cx="4093803" cy="4362891"/>
          </a:xfrm>
          <a:prstGeom prst="rect">
            <a:avLst/>
          </a:prstGeom>
        </p:spPr>
      </p:pic>
      <p:sp>
        <p:nvSpPr>
          <p:cNvPr id="4" name="TextBox 3"/>
          <p:cNvSpPr txBox="1"/>
          <p:nvPr/>
        </p:nvSpPr>
        <p:spPr>
          <a:xfrm>
            <a:off x="1398981" y="169346"/>
            <a:ext cx="6266448" cy="461665"/>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10" name="TextBox 9"/>
          <p:cNvSpPr txBox="1"/>
          <p:nvPr/>
        </p:nvSpPr>
        <p:spPr>
          <a:xfrm>
            <a:off x="5368646" y="982908"/>
            <a:ext cx="1723549" cy="507831"/>
          </a:xfrm>
          <a:prstGeom prst="rect">
            <a:avLst/>
          </a:prstGeom>
          <a:noFill/>
        </p:spPr>
        <p:txBody>
          <a:bodyPr wrap="none" rtlCol="0">
            <a:spAutoFit/>
          </a:bodyPr>
          <a:lstStyle/>
          <a:p>
            <a:pPr defTabSz="342892"/>
            <a:r>
              <a:rPr lang="en-US" sz="1350" dirty="0">
                <a:solidFill>
                  <a:prstClr val="black"/>
                </a:solidFill>
                <a:latin typeface="Arial" charset="0"/>
                <a:ea typeface="Arial" charset="0"/>
                <a:cs typeface="Arial" charset="0"/>
              </a:rPr>
              <a:t>Annual Sea Surface</a:t>
            </a:r>
          </a:p>
          <a:p>
            <a:pPr defTabSz="342892"/>
            <a:r>
              <a:rPr lang="en-US" sz="1350" dirty="0">
                <a:solidFill>
                  <a:prstClr val="black"/>
                </a:solidFill>
                <a:latin typeface="Arial" charset="0"/>
                <a:ea typeface="Arial" charset="0"/>
                <a:cs typeface="Arial" charset="0"/>
              </a:rPr>
              <a:t>Temperature (ºC)</a:t>
            </a:r>
          </a:p>
        </p:txBody>
      </p:sp>
      <p:sp>
        <p:nvSpPr>
          <p:cNvPr id="2" name="Oval 1"/>
          <p:cNvSpPr/>
          <p:nvPr/>
        </p:nvSpPr>
        <p:spPr>
          <a:xfrm>
            <a:off x="3873007" y="2253496"/>
            <a:ext cx="221876" cy="221876"/>
          </a:xfrm>
          <a:prstGeom prst="ellipse">
            <a:avLst/>
          </a:prstGeom>
          <a:solidFill>
            <a:schemeClr val="bg1">
              <a:lumMod val="6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a:solidFill>
                <a:prstClr val="white"/>
              </a:solidFill>
              <a:latin typeface="Calibri"/>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5708384" y="1477978"/>
            <a:ext cx="877289" cy="2944257"/>
          </a:xfrm>
          <a:prstGeom prst="rect">
            <a:avLst/>
          </a:prstGeom>
        </p:spPr>
      </p:pic>
      <p:sp>
        <p:nvSpPr>
          <p:cNvPr id="8" name="TextBox 7">
            <a:extLst>
              <a:ext uri="{FF2B5EF4-FFF2-40B4-BE49-F238E27FC236}">
                <a16:creationId xmlns:a16="http://schemas.microsoft.com/office/drawing/2014/main" id="{64562E68-56B2-7A4F-BFA9-DDFFAE3C2A03}"/>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Tree>
    <p:extLst>
      <p:ext uri="{BB962C8B-B14F-4D97-AF65-F5344CB8AC3E}">
        <p14:creationId xmlns:p14="http://schemas.microsoft.com/office/powerpoint/2010/main" val="17100651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descr="2015-05-27 10.21.35.jpg"/>
          <p:cNvPicPr>
            <a:picLocks noChangeAspect="1"/>
          </p:cNvPicPr>
          <p:nvPr/>
        </p:nvPicPr>
        <p:blipFill rotWithShape="1">
          <a:blip r:embed="rId2">
            <a:extLst>
              <a:ext uri="{28A0092B-C50C-407E-A947-70E740481C1C}">
                <a14:useLocalDpi xmlns:a14="http://schemas.microsoft.com/office/drawing/2010/main" val="0"/>
              </a:ext>
            </a:extLst>
          </a:blip>
          <a:srcRect l="28148" t="20555" r="20494" b="21667"/>
          <a:stretch/>
        </p:blipFill>
        <p:spPr>
          <a:xfrm>
            <a:off x="4962526" y="642937"/>
            <a:ext cx="2905125" cy="4357688"/>
          </a:xfrm>
          <a:prstGeom prst="rect">
            <a:avLst/>
          </a:prstGeom>
          <a:ln>
            <a:solidFill>
              <a:schemeClr val="bg1">
                <a:lumMod val="75000"/>
              </a:schemeClr>
            </a:solidFill>
          </a:ln>
        </p:spPr>
      </p:pic>
      <p:pic>
        <p:nvPicPr>
          <p:cNvPr id="4" name="Picture 3" descr="2015-05-27 10.36.49.jpg"/>
          <p:cNvPicPr>
            <a:picLocks noChangeAspect="1"/>
          </p:cNvPicPr>
          <p:nvPr/>
        </p:nvPicPr>
        <p:blipFill rotWithShape="1">
          <a:blip r:embed="rId3">
            <a:extLst>
              <a:ext uri="{28A0092B-C50C-407E-A947-70E740481C1C}">
                <a14:useLocalDpi xmlns:a14="http://schemas.microsoft.com/office/drawing/2010/main" val="0"/>
              </a:ext>
            </a:extLst>
          </a:blip>
          <a:srcRect l="18271" t="20371" r="15309"/>
          <a:stretch/>
        </p:blipFill>
        <p:spPr>
          <a:xfrm>
            <a:off x="1524089" y="88594"/>
            <a:ext cx="3114587" cy="4978707"/>
          </a:xfrm>
          <a:prstGeom prst="rect">
            <a:avLst/>
          </a:prstGeom>
          <a:ln>
            <a:solidFill>
              <a:schemeClr val="bg1">
                <a:lumMod val="75000"/>
              </a:schemeClr>
            </a:solidFill>
          </a:ln>
        </p:spPr>
      </p:pic>
      <p:sp>
        <p:nvSpPr>
          <p:cNvPr id="5" name="TextBox 4"/>
          <p:cNvSpPr txBox="1"/>
          <p:nvPr/>
        </p:nvSpPr>
        <p:spPr>
          <a:xfrm>
            <a:off x="5495926" y="19691"/>
            <a:ext cx="2905125" cy="646331"/>
          </a:xfrm>
          <a:prstGeom prst="rect">
            <a:avLst/>
          </a:prstGeom>
          <a:noFill/>
        </p:spPr>
        <p:txBody>
          <a:bodyPr wrap="square" rtlCol="0">
            <a:spAutoFit/>
          </a:bodyPr>
          <a:lstStyle/>
          <a:p>
            <a:pPr algn="r" defTabSz="342892"/>
            <a:r>
              <a:rPr lang="en-US" dirty="0" err="1">
                <a:solidFill>
                  <a:prstClr val="white"/>
                </a:solidFill>
                <a:latin typeface="Calibri"/>
              </a:rPr>
              <a:t>Mangoku-ura</a:t>
            </a:r>
            <a:r>
              <a:rPr lang="en-US" dirty="0">
                <a:solidFill>
                  <a:prstClr val="white"/>
                </a:solidFill>
                <a:latin typeface="Calibri"/>
              </a:rPr>
              <a:t>, Japan</a:t>
            </a:r>
          </a:p>
          <a:p>
            <a:pPr algn="r" defTabSz="342892"/>
            <a:r>
              <a:rPr lang="en-US" dirty="0">
                <a:solidFill>
                  <a:prstClr val="white"/>
                </a:solidFill>
                <a:latin typeface="Calibri"/>
              </a:rPr>
              <a:t>May 2015</a:t>
            </a:r>
          </a:p>
        </p:txBody>
      </p:sp>
    </p:spTree>
    <p:extLst>
      <p:ext uri="{BB962C8B-B14F-4D97-AF65-F5344CB8AC3E}">
        <p14:creationId xmlns:p14="http://schemas.microsoft.com/office/powerpoint/2010/main" val="166105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EF6C2F-9906-4F89-9B4F-598E9F344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1821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12CD6-A76F-439F-9C98-C0211D8FD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82112"/>
            <a:ext cx="9144000" cy="19613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04C7211-C00E-EEFE-13AB-8722994B3B3D}"/>
              </a:ext>
            </a:extLst>
          </p:cNvPr>
          <p:cNvPicPr>
            <a:picLocks noChangeAspect="1"/>
          </p:cNvPicPr>
          <p:nvPr/>
        </p:nvPicPr>
        <p:blipFill rotWithShape="1">
          <a:blip r:embed="rId2"/>
          <a:srcRect t="11796"/>
          <a:stretch/>
        </p:blipFill>
        <p:spPr>
          <a:xfrm>
            <a:off x="192987" y="167813"/>
            <a:ext cx="5961369" cy="2936598"/>
          </a:xfrm>
          <a:prstGeom prst="rect">
            <a:avLst/>
          </a:prstGeom>
        </p:spPr>
      </p:pic>
      <p:pic>
        <p:nvPicPr>
          <p:cNvPr id="4" name="Picture 3">
            <a:extLst>
              <a:ext uri="{FF2B5EF4-FFF2-40B4-BE49-F238E27FC236}">
                <a16:creationId xmlns:a16="http://schemas.microsoft.com/office/drawing/2014/main" id="{AB3C3690-6D43-EA8A-F8B9-290B7F2565F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6218352" y="167813"/>
            <a:ext cx="2383967" cy="1641298"/>
          </a:xfrm>
          <a:prstGeom prst="rect">
            <a:avLst/>
          </a:prstGeom>
        </p:spPr>
      </p:pic>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192987" y="3612182"/>
            <a:ext cx="8515350" cy="994172"/>
          </a:xfrm>
        </p:spPr>
        <p:txBody>
          <a:bodyPr vert="horz" lIns="91440" tIns="45720" rIns="91440" bIns="45720" rtlCol="0" anchor="ctr">
            <a:noAutofit/>
          </a:bodyPr>
          <a:lstStyle/>
          <a:p>
            <a:pPr defTabSz="914400">
              <a:lnSpc>
                <a:spcPct val="90000"/>
              </a:lnSpc>
            </a:pPr>
            <a:r>
              <a:rPr lang="en-US" sz="3600" i="1" kern="1200" dirty="0">
                <a:solidFill>
                  <a:schemeClr val="tx1"/>
                </a:solidFill>
                <a:latin typeface="Optima" panose="02000503060000020004" pitchFamily="2" charset="0"/>
              </a:rPr>
              <a:t>Historical record </a:t>
            </a:r>
            <a:r>
              <a:rPr lang="en-US" sz="3600" i="1" dirty="0">
                <a:latin typeface="Optima" panose="02000503060000020004" pitchFamily="2" charset="0"/>
              </a:rPr>
              <a:t>is </a:t>
            </a:r>
            <a:r>
              <a:rPr lang="en-US" sz="3600" i="1" kern="1200" dirty="0">
                <a:solidFill>
                  <a:schemeClr val="tx1"/>
                </a:solidFill>
                <a:latin typeface="Optima" panose="02000503060000020004" pitchFamily="2" charset="0"/>
              </a:rPr>
              <a:t>extensive but has not been confirmed using population genetics</a:t>
            </a:r>
          </a:p>
        </p:txBody>
      </p:sp>
      <p:sp>
        <p:nvSpPr>
          <p:cNvPr id="8" name="TextBox 7">
            <a:extLst>
              <a:ext uri="{FF2B5EF4-FFF2-40B4-BE49-F238E27FC236}">
                <a16:creationId xmlns:a16="http://schemas.microsoft.com/office/drawing/2014/main" id="{3AA5E6F9-7234-C45D-8880-E07E70DD33A7}"/>
              </a:ext>
            </a:extLst>
          </p:cNvPr>
          <p:cNvSpPr txBox="1"/>
          <p:nvPr/>
        </p:nvSpPr>
        <p:spPr>
          <a:xfrm>
            <a:off x="5728771" y="1971585"/>
            <a:ext cx="3222241" cy="830997"/>
          </a:xfrm>
          <a:prstGeom prst="rect">
            <a:avLst/>
          </a:prstGeom>
          <a:noFill/>
        </p:spPr>
        <p:txBody>
          <a:bodyPr wrap="square" rtlCol="0">
            <a:spAutoFit/>
          </a:bodyPr>
          <a:lstStyle/>
          <a:p>
            <a:pPr algn="r"/>
            <a:r>
              <a:rPr lang="en-US" sz="2400" dirty="0">
                <a:latin typeface="Optima" panose="02000503060000020004" pitchFamily="2" charset="0"/>
              </a:rPr>
              <a:t>405 Pacific Oyster shipments</a:t>
            </a:r>
          </a:p>
        </p:txBody>
      </p:sp>
      <p:sp>
        <p:nvSpPr>
          <p:cNvPr id="5" name="TextBox 4">
            <a:extLst>
              <a:ext uri="{FF2B5EF4-FFF2-40B4-BE49-F238E27FC236}">
                <a16:creationId xmlns:a16="http://schemas.microsoft.com/office/drawing/2014/main" id="{ED54D32B-3889-D0EF-1C5B-F327ED99B988}"/>
              </a:ext>
            </a:extLst>
          </p:cNvPr>
          <p:cNvSpPr txBox="1"/>
          <p:nvPr/>
        </p:nvSpPr>
        <p:spPr>
          <a:xfrm>
            <a:off x="4572000" y="4845920"/>
            <a:ext cx="4572000" cy="307777"/>
          </a:xfrm>
          <a:prstGeom prst="rect">
            <a:avLst/>
          </a:prstGeom>
          <a:noFill/>
        </p:spPr>
        <p:txBody>
          <a:bodyPr wrap="square">
            <a:spAutoFit/>
          </a:bodyPr>
          <a:lstStyle/>
          <a:p>
            <a:pPr algn="r"/>
            <a:r>
              <a:rPr lang="en-US" sz="1400" dirty="0">
                <a:latin typeface="Optima" panose="02000503060000020004" pitchFamily="2" charset="0"/>
              </a:rPr>
              <a:t>- Compiled by Laney Pound (CofC)</a:t>
            </a:r>
          </a:p>
        </p:txBody>
      </p:sp>
    </p:spTree>
    <p:extLst>
      <p:ext uri="{BB962C8B-B14F-4D97-AF65-F5344CB8AC3E}">
        <p14:creationId xmlns:p14="http://schemas.microsoft.com/office/powerpoint/2010/main" val="14592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b="54099"/>
          <a:stretch/>
        </p:blipFill>
        <p:spPr>
          <a:xfrm>
            <a:off x="2988909" y="-90854"/>
            <a:ext cx="5859932" cy="2653094"/>
          </a:xfrm>
          <a:prstGeom prst="rect">
            <a:avLst/>
          </a:prstGeom>
          <a:ln>
            <a:noFill/>
          </a:ln>
        </p:spPr>
      </p:pic>
      <p:sp>
        <p:nvSpPr>
          <p:cNvPr id="2" name="TextBox 1">
            <a:extLst>
              <a:ext uri="{FF2B5EF4-FFF2-40B4-BE49-F238E27FC236}">
                <a16:creationId xmlns:a16="http://schemas.microsoft.com/office/drawing/2014/main" id="{7F473B33-D7ED-6A2E-BE73-AD9175B0C09B}"/>
              </a:ext>
            </a:extLst>
          </p:cNvPr>
          <p:cNvSpPr txBox="1"/>
          <p:nvPr/>
        </p:nvSpPr>
        <p:spPr>
          <a:xfrm>
            <a:off x="155179" y="649319"/>
            <a:ext cx="3558012"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41 populations (n ~ 20)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20 native (Korea, Japan)</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21 non-native (Europe, Western US, Chile, Argentina, NZ)</a:t>
            </a:r>
          </a:p>
          <a:p>
            <a:pPr marL="742950" lvl="1"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Genotype-by-sequencing </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Dataset: 726 individuals and 7046 SNPs (no missing data and at HWE)</a:t>
            </a:r>
          </a:p>
        </p:txBody>
      </p:sp>
      <p:pic>
        <p:nvPicPr>
          <p:cNvPr id="3" name="Picture 2">
            <a:extLst>
              <a:ext uri="{FF2B5EF4-FFF2-40B4-BE49-F238E27FC236}">
                <a16:creationId xmlns:a16="http://schemas.microsoft.com/office/drawing/2014/main" id="{7D0CD082-4417-3324-2CAA-7E527B18FC7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l="8228" t="51061" r="30408" b="3038"/>
          <a:stretch/>
        </p:blipFill>
        <p:spPr>
          <a:xfrm>
            <a:off x="5369798" y="2469605"/>
            <a:ext cx="3121060" cy="2302747"/>
          </a:xfrm>
          <a:prstGeom prst="rect">
            <a:avLst/>
          </a:prstGeom>
          <a:ln>
            <a:noFill/>
          </a:ln>
        </p:spPr>
      </p:pic>
      <p:pic>
        <p:nvPicPr>
          <p:cNvPr id="4" name="Picture 3">
            <a:extLst>
              <a:ext uri="{FF2B5EF4-FFF2-40B4-BE49-F238E27FC236}">
                <a16:creationId xmlns:a16="http://schemas.microsoft.com/office/drawing/2014/main" id="{AF9F4F7C-C89C-B3FB-6BC6-A039FCBB32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16200000">
            <a:off x="3238740" y="2995638"/>
            <a:ext cx="2155648" cy="1497802"/>
          </a:xfrm>
          <a:prstGeom prst="rect">
            <a:avLst/>
          </a:prstGeom>
          <a:ln>
            <a:noFill/>
          </a:ln>
        </p:spPr>
      </p:pic>
      <p:sp>
        <p:nvSpPr>
          <p:cNvPr id="5" name="TextBox 4">
            <a:extLst>
              <a:ext uri="{FF2B5EF4-FFF2-40B4-BE49-F238E27FC236}">
                <a16:creationId xmlns:a16="http://schemas.microsoft.com/office/drawing/2014/main" id="{6D802FE4-9E42-30ED-5A6B-85C8C220EAC1}"/>
              </a:ext>
            </a:extLst>
          </p:cNvPr>
          <p:cNvSpPr txBox="1"/>
          <p:nvPr/>
        </p:nvSpPr>
        <p:spPr>
          <a:xfrm>
            <a:off x="7998952" y="3161974"/>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6" name="TextBox 5">
            <a:extLst>
              <a:ext uri="{FF2B5EF4-FFF2-40B4-BE49-F238E27FC236}">
                <a16:creationId xmlns:a16="http://schemas.microsoft.com/office/drawing/2014/main" id="{1D963702-1632-CC3A-CE0B-670DB98CB314}"/>
              </a:ext>
            </a:extLst>
          </p:cNvPr>
          <p:cNvSpPr txBox="1"/>
          <p:nvPr/>
        </p:nvSpPr>
        <p:spPr>
          <a:xfrm rot="17372116">
            <a:off x="7359101" y="336761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7" name="TextBox 6">
            <a:extLst>
              <a:ext uri="{FF2B5EF4-FFF2-40B4-BE49-F238E27FC236}">
                <a16:creationId xmlns:a16="http://schemas.microsoft.com/office/drawing/2014/main" id="{D86199F3-9D3B-7BE4-0C03-D2BA9E8C6913}"/>
              </a:ext>
            </a:extLst>
          </p:cNvPr>
          <p:cNvSpPr txBox="1"/>
          <p:nvPr/>
        </p:nvSpPr>
        <p:spPr>
          <a:xfrm>
            <a:off x="6481778" y="3685147"/>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sp>
        <p:nvSpPr>
          <p:cNvPr id="9" name="Rectangle 8">
            <a:extLst>
              <a:ext uri="{FF2B5EF4-FFF2-40B4-BE49-F238E27FC236}">
                <a16:creationId xmlns:a16="http://schemas.microsoft.com/office/drawing/2014/main" id="{A3D2F8E7-544A-F73F-B9E9-55E87E37764B}"/>
              </a:ext>
            </a:extLst>
          </p:cNvPr>
          <p:cNvSpPr/>
          <p:nvPr/>
        </p:nvSpPr>
        <p:spPr>
          <a:xfrm>
            <a:off x="5358213" y="2444097"/>
            <a:ext cx="3478138" cy="24667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381DA-100C-19C7-1137-7FED669BDCC0}"/>
              </a:ext>
            </a:extLst>
          </p:cNvPr>
          <p:cNvSpPr/>
          <p:nvPr/>
        </p:nvSpPr>
        <p:spPr>
          <a:xfrm>
            <a:off x="7810856" y="738915"/>
            <a:ext cx="562598" cy="46010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B534521-B081-D32D-F708-E9CAF8451429}"/>
              </a:ext>
            </a:extLst>
          </p:cNvPr>
          <p:cNvSpPr txBox="1"/>
          <p:nvPr/>
        </p:nvSpPr>
        <p:spPr>
          <a:xfrm>
            <a:off x="5621455" y="4545364"/>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Kumamoto</a:t>
            </a:r>
          </a:p>
        </p:txBody>
      </p:sp>
      <p:sp>
        <p:nvSpPr>
          <p:cNvPr id="12" name="TextBox 11">
            <a:extLst>
              <a:ext uri="{FF2B5EF4-FFF2-40B4-BE49-F238E27FC236}">
                <a16:creationId xmlns:a16="http://schemas.microsoft.com/office/drawing/2014/main" id="{475D838D-B13F-30D1-229B-1299B8906CC1}"/>
              </a:ext>
            </a:extLst>
          </p:cNvPr>
          <p:cNvSpPr txBox="1"/>
          <p:nvPr/>
        </p:nvSpPr>
        <p:spPr>
          <a:xfrm>
            <a:off x="124749" y="-13155"/>
            <a:ext cx="3050835" cy="584775"/>
          </a:xfrm>
          <a:prstGeom prst="rect">
            <a:avLst/>
          </a:prstGeom>
          <a:noFill/>
        </p:spPr>
        <p:txBody>
          <a:bodyPr wrap="none" rtlCol="0">
            <a:spAutoFit/>
          </a:bodyPr>
          <a:lstStyle/>
          <a:p>
            <a:r>
              <a:rPr lang="en-US" sz="3200" i="1" dirty="0">
                <a:latin typeface="Optima" panose="02000503060000020004" pitchFamily="2" charset="0"/>
              </a:rPr>
              <a:t>Sampling design</a:t>
            </a:r>
          </a:p>
        </p:txBody>
      </p:sp>
      <p:sp>
        <p:nvSpPr>
          <p:cNvPr id="13" name="Oval 12">
            <a:extLst>
              <a:ext uri="{FF2B5EF4-FFF2-40B4-BE49-F238E27FC236}">
                <a16:creationId xmlns:a16="http://schemas.microsoft.com/office/drawing/2014/main" id="{0C14F903-5CBF-6383-0D63-96E56373B551}"/>
              </a:ext>
            </a:extLst>
          </p:cNvPr>
          <p:cNvSpPr/>
          <p:nvPr/>
        </p:nvSpPr>
        <p:spPr>
          <a:xfrm>
            <a:off x="4845728" y="2088869"/>
            <a:ext cx="60291" cy="6029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25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P</a:t>
            </a:r>
            <a:r>
              <a:rPr lang="en-US" sz="2000" dirty="0">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The invasion history of </a:t>
            </a:r>
            <a:r>
              <a:rPr lang="en-US" sz="2000" dirty="0">
                <a:solidFill>
                  <a:schemeClr val="bg1">
                    <a:lumMod val="85000"/>
                  </a:schemeClr>
                </a:solidFill>
                <a:latin typeface="Optima" panose="02000503060000020004" pitchFamily="2" charset="0"/>
                <a:cs typeface="Arial" panose="020B0604020202020204" pitchFamily="34" charset="0"/>
              </a:rPr>
              <a:t>non-native populations</a:t>
            </a:r>
            <a:endParaRPr lang="en-US" sz="2000" b="0" i="0" u="none" strike="noStrike" dirty="0">
              <a:solidFill>
                <a:schemeClr val="bg1">
                  <a:lumMod val="85000"/>
                </a:schemeClr>
              </a:solidFill>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solidFill>
                  <a:schemeClr val="bg1">
                    <a:lumMod val="85000"/>
                  </a:schemeClr>
                </a:solidFill>
                <a:latin typeface="Optima" panose="02000503060000020004" pitchFamily="2" charset="0"/>
                <a:cs typeface="Arial" panose="020B0604020202020204" pitchFamily="34" charset="0"/>
              </a:rPr>
              <a:t>Role of oyster invasions on species introductions</a:t>
            </a:r>
            <a:endParaRPr lang="en-US" sz="2000" i="1" dirty="0">
              <a:solidFill>
                <a:schemeClr val="bg1">
                  <a:lumMod val="85000"/>
                </a:schemeClr>
              </a:solidFill>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180543853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14398</TotalTime>
  <Words>2493</Words>
  <Application>Microsoft Macintosh PowerPoint</Application>
  <PresentationFormat>On-screen Show (16:9)</PresentationFormat>
  <Paragraphs>354</Paragraphs>
  <Slides>69</Slides>
  <Notes>28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69</vt:i4>
      </vt:variant>
    </vt:vector>
  </HeadingPairs>
  <TitlesOfParts>
    <vt:vector size="81" baseType="lpstr">
      <vt:lpstr>Arial</vt:lpstr>
      <vt:lpstr>Calibri</vt:lpstr>
      <vt:lpstr>Calibri Light</vt:lpstr>
      <vt:lpstr>Code2000</vt:lpstr>
      <vt:lpstr>Lato</vt:lpstr>
      <vt:lpstr>Monaco</vt:lpstr>
      <vt:lpstr>Optima</vt:lpstr>
      <vt:lpstr>Roboto</vt:lpstr>
      <vt:lpstr>Symbol</vt:lpstr>
      <vt:lpstr>Times New Roman</vt:lpstr>
      <vt:lpstr>1_Office Theme</vt:lpstr>
      <vt:lpstr>Office Theme</vt:lpstr>
      <vt:lpstr>The genetic legacy of the deliberate introduction of Pacific oysters</vt:lpstr>
      <vt:lpstr>Importance of identifying vectors and the native sources of introduced species </vt:lpstr>
      <vt:lpstr>The greatest agency of all that spreads marine animals to new quarters of the world must be the business of oyster culture, a very ancient and world-wide craft.  – Charles Elton (1958)</vt:lpstr>
      <vt:lpstr>Crassostrea (Magallana) gigas  Pacific cupped oyster</vt:lpstr>
      <vt:lpstr>Crassostrea (Magallana) gigas  Pacific cupped oyster</vt:lpstr>
      <vt:lpstr>Crassostrea (Magallana) gigas  Pacific cupped oyster</vt:lpstr>
      <vt:lpstr>Historical record is extensive but has not been confirmed using population genetics</vt:lpstr>
      <vt:lpstr>PowerPoint Presentation</vt:lpstr>
      <vt:lpstr>Genetic legacy of Pacific oyster introductions</vt:lpstr>
      <vt:lpstr>Genetic differentiation along latitude in Japan FST = 0 to 0.011</vt:lpstr>
      <vt:lpstr>Genetic differentiation along latitude in Japan FST = 0 to 0.011</vt:lpstr>
      <vt:lpstr>Genetic PC1 correlates with sea surface temperature (SST)</vt:lpstr>
      <vt:lpstr>Genetic PC1 correlates with sea surface temperature (SST) and heterozygosity</vt:lpstr>
      <vt:lpstr>Genetic legacy of Pacific oyster introductions</vt:lpstr>
      <vt:lpstr>Identifying native sources via two methods</vt:lpstr>
      <vt:lpstr>PowerPoint Presentation</vt:lpstr>
      <vt:lpstr>PowerPoint Presentation</vt:lpstr>
      <vt:lpstr>PowerPoint Presentation</vt:lpstr>
      <vt:lpstr>PowerPoint Presentation</vt:lpstr>
      <vt:lpstr>Western North America: the Pacific oyster came from mostly Miyagi and Seto Inland Sea</vt:lpstr>
      <vt:lpstr>PowerPoint Presentation</vt:lpstr>
      <vt:lpstr>PowerPoint Presentation</vt:lpstr>
      <vt:lpstr>PowerPoint Presentation</vt:lpstr>
      <vt:lpstr>“Deliberate ecological fitting” of Pacific oysters</vt:lpstr>
      <vt:lpstr>“Deliberate ecological fitting” of Pacific oysters</vt:lpstr>
      <vt:lpstr>A genetic legacy of Pacific oyster introductions</vt:lpstr>
      <vt:lpstr>A genetic legacy of Pacific oyster introductions</vt:lpstr>
      <vt:lpstr>Genetic legacy of Pacific oyster introductions</vt:lpstr>
      <vt:lpstr>PowerPoint Presentation</vt:lpstr>
      <vt:lpstr>PowerPoint Presentation</vt:lpstr>
      <vt:lpstr>PowerPoint Presentation</vt:lpstr>
      <vt:lpstr>PowerPoint Presentation</vt:lpstr>
      <vt:lpstr>PowerPoint Presentation</vt:lpstr>
      <vt:lpstr>PowerPoint Presentation</vt:lpstr>
      <vt:lpstr>Alternative hypothesis =  shipping (via fouling the hull or ballast water)</vt:lpstr>
      <vt:lpstr>PowerPoint Presentation</vt:lpstr>
      <vt:lpstr>PowerPoint Presentation</vt:lpstr>
      <vt:lpstr>Conclusions</vt:lpstr>
      <vt:lpstr>Conclusions</vt:lpstr>
      <vt:lpstr>Conclusions</vt:lpstr>
      <vt:lpstr>Acknowledgements</vt:lpstr>
      <vt:lpstr>PowerPoint Presentation</vt:lpstr>
      <vt:lpstr>ICOADS ship log data - https://icoads.noaa.gov </vt:lpstr>
      <vt:lpstr>Goal: to compare the population genetics of oysters and putatively co-invaded species</vt:lpstr>
      <vt:lpstr>PowerPoint Presentation</vt:lpstr>
      <vt:lpstr>PowerPoint Presentation</vt:lpstr>
      <vt:lpstr>The greatest agency of all that spreads marine animals to new quarters of the world must be the business of oyster culture, a very ancient and world-wide craft.  – Charles Elton (1958)</vt:lpstr>
      <vt:lpstr>PowerPoint Presentation</vt:lpstr>
      <vt:lpstr>PowerPoint Presentation</vt:lpstr>
      <vt:lpstr>Genetic differentiation along latitude in Japan FST = 0 to 0.011</vt:lpstr>
      <vt:lpstr>PowerPoint Presentation</vt:lpstr>
      <vt:lpstr>PowerPoint Presentation</vt:lpstr>
      <vt:lpstr>PowerPoint Presentation</vt:lpstr>
      <vt:lpstr>PowerPoint Presentation</vt:lpstr>
      <vt:lpstr>PowerPoint Presentation</vt:lpstr>
      <vt:lpstr>PowerPoint Presentation</vt:lpstr>
      <vt:lpstr>Results (so far)</vt:lpstr>
      <vt:lpstr>PowerPoint Presentation</vt:lpstr>
      <vt:lpstr>PowerPoint Presentation</vt:lpstr>
      <vt:lpstr>PowerPoint Presentation</vt:lpstr>
      <vt:lpstr>PowerPoint Presentation</vt:lpstr>
      <vt:lpstr>PowerPoint Presentation</vt:lpstr>
      <vt:lpstr>Dozens of species that moved with  C. gigas </vt:lpstr>
      <vt:lpstr>PowerPoint Presentation</vt:lpstr>
      <vt:lpstr>PowerPoint Presentation</vt:lpstr>
      <vt:lpstr>PowerPoint Presentation</vt:lpstr>
      <vt:lpstr>G. vermiculophylla distribution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544</cp:revision>
  <dcterms:created xsi:type="dcterms:W3CDTF">2021-01-26T19:14:00Z</dcterms:created>
  <dcterms:modified xsi:type="dcterms:W3CDTF">2022-11-09T04:17:27Z</dcterms:modified>
</cp:coreProperties>
</file>